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9" r:id="rId4"/>
    <p:sldId id="293" r:id="rId5"/>
    <p:sldId id="309" r:id="rId6"/>
    <p:sldId id="285" r:id="rId7"/>
    <p:sldId id="310" r:id="rId8"/>
    <p:sldId id="300" r:id="rId9"/>
    <p:sldId id="276" r:id="rId10"/>
    <p:sldId id="277" r:id="rId11"/>
    <p:sldId id="289" r:id="rId12"/>
    <p:sldId id="314" r:id="rId13"/>
    <p:sldId id="315" r:id="rId14"/>
    <p:sldId id="326" r:id="rId15"/>
    <p:sldId id="327" r:id="rId16"/>
    <p:sldId id="331" r:id="rId17"/>
    <p:sldId id="338" r:id="rId18"/>
    <p:sldId id="33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>
      <p:cViewPr varScale="1">
        <p:scale>
          <a:sx n="116" d="100"/>
          <a:sy n="11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 smtClean="0"/>
              <a:t>Liczba biernych zawodowo według</a:t>
            </a:r>
            <a:r>
              <a:rPr lang="pl-PL" sz="1800" b="1" baseline="0" dirty="0" smtClean="0"/>
              <a:t> wybranych przyczyn ogółem i w wieku produkcyjnym</a:t>
            </a:r>
            <a:endParaRPr lang="pl-PL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Arkusz1!$B$2:$F$2</c:f>
              <c:strCache>
                <c:ptCount val="5"/>
                <c:pt idx="0">
                  <c:v>zniechęcenie bezskutecznością poszukiwań pracy</c:v>
                </c:pt>
                <c:pt idx="1">
                  <c:v>nauka, uzupełnianie kwalifikacji </c:v>
                </c:pt>
                <c:pt idx="2">
                  <c:v>obowiązki rodzinne i związane z prowadzeniem domu</c:v>
                </c:pt>
                <c:pt idx="3">
                  <c:v>emerytura </c:v>
                </c:pt>
                <c:pt idx="4">
                  <c:v>choroba,
niepełnosprawność</c:v>
                </c:pt>
              </c:strCache>
            </c:strRef>
          </c:cat>
          <c:val>
            <c:numRef>
              <c:f>Arkusz1!$B$3:$F$3</c:f>
              <c:numCache>
                <c:formatCode>_-* ####_-;\-* ####_-;_-* "-"_-;_-@_-</c:formatCode>
                <c:ptCount val="5"/>
                <c:pt idx="0">
                  <c:v>237</c:v>
                </c:pt>
                <c:pt idx="1">
                  <c:v>2155</c:v>
                </c:pt>
                <c:pt idx="2">
                  <c:v>1800</c:v>
                </c:pt>
                <c:pt idx="3">
                  <c:v>7174</c:v>
                </c:pt>
                <c:pt idx="4">
                  <c:v>1535</c:v>
                </c:pt>
              </c:numCache>
            </c:numRef>
          </c:val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W wieku produkcyjnym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Arkusz1!$B$2:$F$2</c:f>
              <c:strCache>
                <c:ptCount val="5"/>
                <c:pt idx="0">
                  <c:v>zniechęcenie bezskutecznością poszukiwań pracy</c:v>
                </c:pt>
                <c:pt idx="1">
                  <c:v>nauka, uzupełnianie kwalifikacji </c:v>
                </c:pt>
                <c:pt idx="2">
                  <c:v>obowiązki rodzinne i związane z prowadzeniem domu</c:v>
                </c:pt>
                <c:pt idx="3">
                  <c:v>emerytura </c:v>
                </c:pt>
                <c:pt idx="4">
                  <c:v>choroba,
niepełnosprawność</c:v>
                </c:pt>
              </c:strCache>
            </c:strRef>
          </c:cat>
          <c:val>
            <c:numRef>
              <c:f>Arkusz1!$B$4:$F$4</c:f>
              <c:numCache>
                <c:formatCode>_-* ####_-;\-* ####_-;_-* "-"_-;_-@_-</c:formatCode>
                <c:ptCount val="5"/>
                <c:pt idx="0">
                  <c:v>210</c:v>
                </c:pt>
                <c:pt idx="1">
                  <c:v>1171</c:v>
                </c:pt>
                <c:pt idx="2">
                  <c:v>1616</c:v>
                </c:pt>
                <c:pt idx="3">
                  <c:v>526</c:v>
                </c:pt>
                <c:pt idx="4">
                  <c:v>1167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0764256"/>
        <c:axId val="220765824"/>
      </c:barChart>
      <c:catAx>
        <c:axId val="22076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0765824"/>
        <c:crosses val="autoZero"/>
        <c:auto val="1"/>
        <c:lblAlgn val="ctr"/>
        <c:lblOffset val="100"/>
        <c:noMultiLvlLbl val="0"/>
      </c:catAx>
      <c:valAx>
        <c:axId val="22076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###_-;\-* ####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07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2B3B0-4F39-4640-B0F6-D5A11432EE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45A5EA-0692-4145-AE4C-24B14717221E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pl-PL" sz="2700" b="1" dirty="0"/>
            <a:t>Cel 1: Zwiększenie potencjału ekonomicznego i oddziaływania społecznego  podmiotów ekonomii społecznej i solidarnej</a:t>
          </a:r>
        </a:p>
      </dgm:t>
    </dgm:pt>
    <dgm:pt modelId="{7B2EDEEC-4DF7-4820-A74F-40E04A161469}" type="parTrans" cxnId="{FF194D78-42C9-4F75-97C7-365726B900AA}">
      <dgm:prSet/>
      <dgm:spPr/>
      <dgm:t>
        <a:bodyPr/>
        <a:lstStyle/>
        <a:p>
          <a:endParaRPr lang="pl-PL"/>
        </a:p>
      </dgm:t>
    </dgm:pt>
    <dgm:pt modelId="{FD33E587-A537-44B5-B404-41571AA998AB}" type="sibTrans" cxnId="{FF194D78-42C9-4F75-97C7-365726B900AA}">
      <dgm:prSet/>
      <dgm:spPr/>
      <dgm:t>
        <a:bodyPr/>
        <a:lstStyle/>
        <a:p>
          <a:endParaRPr lang="pl-PL"/>
        </a:p>
      </dgm:t>
    </dgm:pt>
    <dgm:pt modelId="{D904B0CA-D40A-4AA5-BCE6-2D5639B067FA}">
      <dgm:prSet phldrT="[Tekst]" custT="1"/>
      <dgm:spPr>
        <a:solidFill>
          <a:schemeClr val="accent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1:</a:t>
          </a:r>
          <a:r>
            <a:rPr lang="pl-PL" sz="1800" dirty="0"/>
            <a:t> </a:t>
          </a:r>
        </a:p>
        <a:p>
          <a:r>
            <a:rPr lang="pl-PL" sz="1800" dirty="0"/>
            <a:t>Zwiększenie liczby stabilnych przedsiębiorstw społecznych reagujących na zmiany rynkowe w kluczowych sferach rozwoju </a:t>
          </a:r>
        </a:p>
        <a:p>
          <a:endParaRPr lang="pl-PL" sz="1800" dirty="0"/>
        </a:p>
      </dgm:t>
    </dgm:pt>
    <dgm:pt modelId="{833620DD-8E3D-4B98-B68B-CCB92BB9270A}" type="parTrans" cxnId="{748FA641-FC91-4E22-8F7A-6B95590EDEB4}">
      <dgm:prSet/>
      <dgm:spPr/>
      <dgm:t>
        <a:bodyPr/>
        <a:lstStyle/>
        <a:p>
          <a:endParaRPr lang="pl-PL"/>
        </a:p>
      </dgm:t>
    </dgm:pt>
    <dgm:pt modelId="{B4A4E0E1-C100-4465-AB94-9097DD859660}" type="sibTrans" cxnId="{748FA641-FC91-4E22-8F7A-6B95590EDEB4}">
      <dgm:prSet/>
      <dgm:spPr/>
      <dgm:t>
        <a:bodyPr/>
        <a:lstStyle/>
        <a:p>
          <a:endParaRPr lang="pl-PL"/>
        </a:p>
      </dgm:t>
    </dgm:pt>
    <dgm:pt modelId="{3C36F902-4F2F-4D91-BD15-AC0EA1D93D6D}">
      <dgm:prSet phldrT="[Tekst]" custT="1"/>
      <dgm:spPr>
        <a:solidFill>
          <a:schemeClr val="accent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2: </a:t>
          </a:r>
        </a:p>
        <a:p>
          <a:r>
            <a:rPr lang="pl-PL" sz="1800" b="0" dirty="0"/>
            <a:t>Zwiększenie  roli reintegracyjnych i kooperatywnych form aktywizowania osób marginalizowanych</a:t>
          </a:r>
        </a:p>
        <a:p>
          <a:endParaRPr lang="pl-PL" sz="1800" b="0" dirty="0"/>
        </a:p>
        <a:p>
          <a:endParaRPr lang="pl-PL" sz="1800" b="0" dirty="0"/>
        </a:p>
      </dgm:t>
    </dgm:pt>
    <dgm:pt modelId="{D0EF1DAE-6339-479D-B18D-86D45D44E1F2}" type="parTrans" cxnId="{E81F35F3-DCD1-43FC-B8F7-F8BBC0BF5D58}">
      <dgm:prSet/>
      <dgm:spPr/>
      <dgm:t>
        <a:bodyPr/>
        <a:lstStyle/>
        <a:p>
          <a:endParaRPr lang="pl-PL"/>
        </a:p>
      </dgm:t>
    </dgm:pt>
    <dgm:pt modelId="{07E95EE0-1C6E-4079-92F4-6B2184A98472}" type="sibTrans" cxnId="{E81F35F3-DCD1-43FC-B8F7-F8BBC0BF5D58}">
      <dgm:prSet/>
      <dgm:spPr/>
      <dgm:t>
        <a:bodyPr/>
        <a:lstStyle/>
        <a:p>
          <a:endParaRPr lang="pl-PL"/>
        </a:p>
      </dgm:t>
    </dgm:pt>
    <dgm:pt modelId="{32C4EB0B-AB6A-49FE-9646-488C121208AB}">
      <dgm:prSet phldrT="[Tekst]" custT="1"/>
      <dgm:spPr>
        <a:solidFill>
          <a:schemeClr val="accent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3:</a:t>
          </a:r>
          <a:r>
            <a:rPr lang="pl-PL" sz="1800" dirty="0"/>
            <a:t> </a:t>
          </a:r>
        </a:p>
        <a:p>
          <a:r>
            <a:rPr lang="pl-PL" sz="1800" dirty="0"/>
            <a:t>Zwiększenie skali sprzedaży usług i produktów oferowanych w ramach sieci współpracy</a:t>
          </a:r>
        </a:p>
        <a:p>
          <a:endParaRPr lang="pl-PL" sz="1800" dirty="0"/>
        </a:p>
        <a:p>
          <a:endParaRPr lang="pl-PL" sz="1800" dirty="0"/>
        </a:p>
      </dgm:t>
    </dgm:pt>
    <dgm:pt modelId="{5599C451-BF40-41AC-9BB2-F314B91FE25A}" type="parTrans" cxnId="{DDAABD0C-5C3B-40B0-AB52-8C5D9DE33BFA}">
      <dgm:prSet/>
      <dgm:spPr/>
      <dgm:t>
        <a:bodyPr/>
        <a:lstStyle/>
        <a:p>
          <a:endParaRPr lang="pl-PL"/>
        </a:p>
      </dgm:t>
    </dgm:pt>
    <dgm:pt modelId="{A6BF98B3-30CD-4776-B9CC-0DDD58F05CF9}" type="sibTrans" cxnId="{DDAABD0C-5C3B-40B0-AB52-8C5D9DE33BFA}">
      <dgm:prSet/>
      <dgm:spPr/>
      <dgm:t>
        <a:bodyPr/>
        <a:lstStyle/>
        <a:p>
          <a:endParaRPr lang="pl-PL"/>
        </a:p>
      </dgm:t>
    </dgm:pt>
    <dgm:pt modelId="{1B571774-0335-467B-B736-66A6449FB5BE}" type="pres">
      <dgm:prSet presAssocID="{95F2B3B0-4F39-4640-B0F6-D5A11432E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85B80F2-786E-409B-8582-E3AF1D8CB879}" type="pres">
      <dgm:prSet presAssocID="{8B45A5EA-0692-4145-AE4C-24B14717221E}" presName="hierRoot1" presStyleCnt="0">
        <dgm:presLayoutVars>
          <dgm:hierBranch val="init"/>
        </dgm:presLayoutVars>
      </dgm:prSet>
      <dgm:spPr/>
    </dgm:pt>
    <dgm:pt modelId="{F1AF034B-3A18-40BF-919E-F00D7AC45D25}" type="pres">
      <dgm:prSet presAssocID="{8B45A5EA-0692-4145-AE4C-24B14717221E}" presName="rootComposite1" presStyleCnt="0"/>
      <dgm:spPr/>
    </dgm:pt>
    <dgm:pt modelId="{E67C41E9-35BC-4BDB-9062-D9B5DE460B64}" type="pres">
      <dgm:prSet presAssocID="{8B45A5EA-0692-4145-AE4C-24B14717221E}" presName="rootText1" presStyleLbl="node0" presStyleIdx="0" presStyleCnt="1" custScaleX="3070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9D4232-350A-4C1D-BF6E-D581EE46CDA6}" type="pres">
      <dgm:prSet presAssocID="{8B45A5EA-0692-4145-AE4C-24B14717221E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BA219C7-56E3-4123-8181-C8BB5E4A5476}" type="pres">
      <dgm:prSet presAssocID="{8B45A5EA-0692-4145-AE4C-24B14717221E}" presName="hierChild2" presStyleCnt="0"/>
      <dgm:spPr/>
    </dgm:pt>
    <dgm:pt modelId="{CF579978-1258-441D-AE94-156B6349F575}" type="pres">
      <dgm:prSet presAssocID="{833620DD-8E3D-4B98-B68B-CCB92BB9270A}" presName="Name37" presStyleLbl="parChTrans1D2" presStyleIdx="0" presStyleCnt="3"/>
      <dgm:spPr/>
      <dgm:t>
        <a:bodyPr/>
        <a:lstStyle/>
        <a:p>
          <a:endParaRPr lang="pl-PL"/>
        </a:p>
      </dgm:t>
    </dgm:pt>
    <dgm:pt modelId="{8A1AE05C-4D24-4DEA-97BD-FA242470BDF7}" type="pres">
      <dgm:prSet presAssocID="{D904B0CA-D40A-4AA5-BCE6-2D5639B067FA}" presName="hierRoot2" presStyleCnt="0">
        <dgm:presLayoutVars>
          <dgm:hierBranch val="init"/>
        </dgm:presLayoutVars>
      </dgm:prSet>
      <dgm:spPr/>
    </dgm:pt>
    <dgm:pt modelId="{D8222967-4759-4E28-A53E-0E3A927606C2}" type="pres">
      <dgm:prSet presAssocID="{D904B0CA-D40A-4AA5-BCE6-2D5639B067FA}" presName="rootComposite" presStyleCnt="0"/>
      <dgm:spPr/>
    </dgm:pt>
    <dgm:pt modelId="{73976DBA-E651-48A7-AF08-EE8B14DEEF64}" type="pres">
      <dgm:prSet presAssocID="{D904B0CA-D40A-4AA5-BCE6-2D5639B067FA}" presName="rootText" presStyleLbl="node2" presStyleIdx="0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51B7DC-5402-4779-A0B3-6DA183B3804E}" type="pres">
      <dgm:prSet presAssocID="{D904B0CA-D40A-4AA5-BCE6-2D5639B067FA}" presName="rootConnector" presStyleLbl="node2" presStyleIdx="0" presStyleCnt="3"/>
      <dgm:spPr/>
      <dgm:t>
        <a:bodyPr/>
        <a:lstStyle/>
        <a:p>
          <a:endParaRPr lang="pl-PL"/>
        </a:p>
      </dgm:t>
    </dgm:pt>
    <dgm:pt modelId="{C10922D0-BFAA-4949-9286-40915EE70366}" type="pres">
      <dgm:prSet presAssocID="{D904B0CA-D40A-4AA5-BCE6-2D5639B067FA}" presName="hierChild4" presStyleCnt="0"/>
      <dgm:spPr/>
    </dgm:pt>
    <dgm:pt modelId="{6994EE7A-D258-40FF-A67C-8AD3ED197682}" type="pres">
      <dgm:prSet presAssocID="{D904B0CA-D40A-4AA5-BCE6-2D5639B067FA}" presName="hierChild5" presStyleCnt="0"/>
      <dgm:spPr/>
    </dgm:pt>
    <dgm:pt modelId="{D5589C0C-CFF2-4F80-A773-9884FD2EC507}" type="pres">
      <dgm:prSet presAssocID="{D0EF1DAE-6339-479D-B18D-86D45D44E1F2}" presName="Name37" presStyleLbl="parChTrans1D2" presStyleIdx="1" presStyleCnt="3"/>
      <dgm:spPr/>
      <dgm:t>
        <a:bodyPr/>
        <a:lstStyle/>
        <a:p>
          <a:endParaRPr lang="pl-PL"/>
        </a:p>
      </dgm:t>
    </dgm:pt>
    <dgm:pt modelId="{F89BE801-A784-47D2-A4DF-846EF6DA77EA}" type="pres">
      <dgm:prSet presAssocID="{3C36F902-4F2F-4D91-BD15-AC0EA1D93D6D}" presName="hierRoot2" presStyleCnt="0">
        <dgm:presLayoutVars>
          <dgm:hierBranch val="init"/>
        </dgm:presLayoutVars>
      </dgm:prSet>
      <dgm:spPr/>
    </dgm:pt>
    <dgm:pt modelId="{A096AB07-BBCA-45A8-B375-928C2C12FA4E}" type="pres">
      <dgm:prSet presAssocID="{3C36F902-4F2F-4D91-BD15-AC0EA1D93D6D}" presName="rootComposite" presStyleCnt="0"/>
      <dgm:spPr/>
    </dgm:pt>
    <dgm:pt modelId="{C9644663-A225-42A9-8E2E-6F1661606089}" type="pres">
      <dgm:prSet presAssocID="{3C36F902-4F2F-4D91-BD15-AC0EA1D93D6D}" presName="rootText" presStyleLbl="node2" presStyleIdx="1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290B77-92EE-4967-A40A-7D5FD67C3634}" type="pres">
      <dgm:prSet presAssocID="{3C36F902-4F2F-4D91-BD15-AC0EA1D93D6D}" presName="rootConnector" presStyleLbl="node2" presStyleIdx="1" presStyleCnt="3"/>
      <dgm:spPr/>
      <dgm:t>
        <a:bodyPr/>
        <a:lstStyle/>
        <a:p>
          <a:endParaRPr lang="pl-PL"/>
        </a:p>
      </dgm:t>
    </dgm:pt>
    <dgm:pt modelId="{D35BF02E-7656-43F2-AFDD-2B63BCDA0E1E}" type="pres">
      <dgm:prSet presAssocID="{3C36F902-4F2F-4D91-BD15-AC0EA1D93D6D}" presName="hierChild4" presStyleCnt="0"/>
      <dgm:spPr/>
    </dgm:pt>
    <dgm:pt modelId="{05545C65-3D7A-4E81-838B-4AD87C1FF959}" type="pres">
      <dgm:prSet presAssocID="{3C36F902-4F2F-4D91-BD15-AC0EA1D93D6D}" presName="hierChild5" presStyleCnt="0"/>
      <dgm:spPr/>
    </dgm:pt>
    <dgm:pt modelId="{D5DDF12B-12B2-4773-BBB7-075C533EE99A}" type="pres">
      <dgm:prSet presAssocID="{5599C451-BF40-41AC-9BB2-F314B91FE25A}" presName="Name37" presStyleLbl="parChTrans1D2" presStyleIdx="2" presStyleCnt="3"/>
      <dgm:spPr/>
      <dgm:t>
        <a:bodyPr/>
        <a:lstStyle/>
        <a:p>
          <a:endParaRPr lang="pl-PL"/>
        </a:p>
      </dgm:t>
    </dgm:pt>
    <dgm:pt modelId="{BF024B09-D693-47DE-8478-2E7CEB355976}" type="pres">
      <dgm:prSet presAssocID="{32C4EB0B-AB6A-49FE-9646-488C121208AB}" presName="hierRoot2" presStyleCnt="0">
        <dgm:presLayoutVars>
          <dgm:hierBranch val="init"/>
        </dgm:presLayoutVars>
      </dgm:prSet>
      <dgm:spPr/>
    </dgm:pt>
    <dgm:pt modelId="{184B953F-3907-40B1-81A0-D25BC285E129}" type="pres">
      <dgm:prSet presAssocID="{32C4EB0B-AB6A-49FE-9646-488C121208AB}" presName="rootComposite" presStyleCnt="0"/>
      <dgm:spPr/>
    </dgm:pt>
    <dgm:pt modelId="{1F49516B-F64A-4876-951B-B37F4D76524D}" type="pres">
      <dgm:prSet presAssocID="{32C4EB0B-AB6A-49FE-9646-488C121208AB}" presName="rootText" presStyleLbl="node2" presStyleIdx="2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294EE99-6611-41A7-A7EB-259A1C6E7F2B}" type="pres">
      <dgm:prSet presAssocID="{32C4EB0B-AB6A-49FE-9646-488C121208AB}" presName="rootConnector" presStyleLbl="node2" presStyleIdx="2" presStyleCnt="3"/>
      <dgm:spPr/>
      <dgm:t>
        <a:bodyPr/>
        <a:lstStyle/>
        <a:p>
          <a:endParaRPr lang="pl-PL"/>
        </a:p>
      </dgm:t>
    </dgm:pt>
    <dgm:pt modelId="{21B210F2-7374-454D-A1BC-37A9DE6BDCBB}" type="pres">
      <dgm:prSet presAssocID="{32C4EB0B-AB6A-49FE-9646-488C121208AB}" presName="hierChild4" presStyleCnt="0"/>
      <dgm:spPr/>
    </dgm:pt>
    <dgm:pt modelId="{6C14819C-602B-4B26-9A75-85D43484C92B}" type="pres">
      <dgm:prSet presAssocID="{32C4EB0B-AB6A-49FE-9646-488C121208AB}" presName="hierChild5" presStyleCnt="0"/>
      <dgm:spPr/>
    </dgm:pt>
    <dgm:pt modelId="{949273C5-3505-4494-8EFA-7BA07797CCC1}" type="pres">
      <dgm:prSet presAssocID="{8B45A5EA-0692-4145-AE4C-24B14717221E}" presName="hierChild3" presStyleCnt="0"/>
      <dgm:spPr/>
    </dgm:pt>
  </dgm:ptLst>
  <dgm:cxnLst>
    <dgm:cxn modelId="{FF194D78-42C9-4F75-97C7-365726B900AA}" srcId="{95F2B3B0-4F39-4640-B0F6-D5A11432EEF4}" destId="{8B45A5EA-0692-4145-AE4C-24B14717221E}" srcOrd="0" destOrd="0" parTransId="{7B2EDEEC-4DF7-4820-A74F-40E04A161469}" sibTransId="{FD33E587-A537-44B5-B404-41571AA998AB}"/>
    <dgm:cxn modelId="{27910F70-76E7-4397-8854-75E39F5E3917}" type="presOf" srcId="{32C4EB0B-AB6A-49FE-9646-488C121208AB}" destId="{1F49516B-F64A-4876-951B-B37F4D76524D}" srcOrd="0" destOrd="0" presId="urn:microsoft.com/office/officeart/2005/8/layout/orgChart1"/>
    <dgm:cxn modelId="{BCA78C04-27B5-42F9-BB5C-6C6201D87268}" type="presOf" srcId="{32C4EB0B-AB6A-49FE-9646-488C121208AB}" destId="{A294EE99-6611-41A7-A7EB-259A1C6E7F2B}" srcOrd="1" destOrd="0" presId="urn:microsoft.com/office/officeart/2005/8/layout/orgChart1"/>
    <dgm:cxn modelId="{4A101C77-87CE-4384-8F06-6840E1C143B6}" type="presOf" srcId="{D904B0CA-D40A-4AA5-BCE6-2D5639B067FA}" destId="{FD51B7DC-5402-4779-A0B3-6DA183B3804E}" srcOrd="1" destOrd="0" presId="urn:microsoft.com/office/officeart/2005/8/layout/orgChart1"/>
    <dgm:cxn modelId="{DDAABD0C-5C3B-40B0-AB52-8C5D9DE33BFA}" srcId="{8B45A5EA-0692-4145-AE4C-24B14717221E}" destId="{32C4EB0B-AB6A-49FE-9646-488C121208AB}" srcOrd="2" destOrd="0" parTransId="{5599C451-BF40-41AC-9BB2-F314B91FE25A}" sibTransId="{A6BF98B3-30CD-4776-B9CC-0DDD58F05CF9}"/>
    <dgm:cxn modelId="{67FFE366-A301-48DC-9245-7D59817000EC}" type="presOf" srcId="{833620DD-8E3D-4B98-B68B-CCB92BB9270A}" destId="{CF579978-1258-441D-AE94-156B6349F575}" srcOrd="0" destOrd="0" presId="urn:microsoft.com/office/officeart/2005/8/layout/orgChart1"/>
    <dgm:cxn modelId="{4C824F85-C8E5-47C1-B1DD-2AEE5AFF24F9}" type="presOf" srcId="{3C36F902-4F2F-4D91-BD15-AC0EA1D93D6D}" destId="{16290B77-92EE-4967-A40A-7D5FD67C3634}" srcOrd="1" destOrd="0" presId="urn:microsoft.com/office/officeart/2005/8/layout/orgChart1"/>
    <dgm:cxn modelId="{748FA641-FC91-4E22-8F7A-6B95590EDEB4}" srcId="{8B45A5EA-0692-4145-AE4C-24B14717221E}" destId="{D904B0CA-D40A-4AA5-BCE6-2D5639B067FA}" srcOrd="0" destOrd="0" parTransId="{833620DD-8E3D-4B98-B68B-CCB92BB9270A}" sibTransId="{B4A4E0E1-C100-4465-AB94-9097DD859660}"/>
    <dgm:cxn modelId="{B80DDB76-98AA-425B-9984-BEED3194BE76}" type="presOf" srcId="{8B45A5EA-0692-4145-AE4C-24B14717221E}" destId="{E67C41E9-35BC-4BDB-9062-D9B5DE460B64}" srcOrd="0" destOrd="0" presId="urn:microsoft.com/office/officeart/2005/8/layout/orgChart1"/>
    <dgm:cxn modelId="{272D68EB-A7F9-4EDC-BDA7-91F940BEA7DB}" type="presOf" srcId="{95F2B3B0-4F39-4640-B0F6-D5A11432EEF4}" destId="{1B571774-0335-467B-B736-66A6449FB5BE}" srcOrd="0" destOrd="0" presId="urn:microsoft.com/office/officeart/2005/8/layout/orgChart1"/>
    <dgm:cxn modelId="{B87C364E-EE61-4099-9FFC-AB8C9C157D50}" type="presOf" srcId="{D904B0CA-D40A-4AA5-BCE6-2D5639B067FA}" destId="{73976DBA-E651-48A7-AF08-EE8B14DEEF64}" srcOrd="0" destOrd="0" presId="urn:microsoft.com/office/officeart/2005/8/layout/orgChart1"/>
    <dgm:cxn modelId="{15642D63-4196-41A1-93B7-D80114EAE88F}" type="presOf" srcId="{5599C451-BF40-41AC-9BB2-F314B91FE25A}" destId="{D5DDF12B-12B2-4773-BBB7-075C533EE99A}" srcOrd="0" destOrd="0" presId="urn:microsoft.com/office/officeart/2005/8/layout/orgChart1"/>
    <dgm:cxn modelId="{A446E9F1-9651-41C3-9BF3-1A19030C0ADE}" type="presOf" srcId="{8B45A5EA-0692-4145-AE4C-24B14717221E}" destId="{709D4232-350A-4C1D-BF6E-D581EE46CDA6}" srcOrd="1" destOrd="0" presId="urn:microsoft.com/office/officeart/2005/8/layout/orgChart1"/>
    <dgm:cxn modelId="{8CAC111B-B33D-4AFD-8739-65562BDD7F7B}" type="presOf" srcId="{3C36F902-4F2F-4D91-BD15-AC0EA1D93D6D}" destId="{C9644663-A225-42A9-8E2E-6F1661606089}" srcOrd="0" destOrd="0" presId="urn:microsoft.com/office/officeart/2005/8/layout/orgChart1"/>
    <dgm:cxn modelId="{7F2C1BC8-D3E7-4BFA-8709-2F2526F6E9E9}" type="presOf" srcId="{D0EF1DAE-6339-479D-B18D-86D45D44E1F2}" destId="{D5589C0C-CFF2-4F80-A773-9884FD2EC507}" srcOrd="0" destOrd="0" presId="urn:microsoft.com/office/officeart/2005/8/layout/orgChart1"/>
    <dgm:cxn modelId="{E81F35F3-DCD1-43FC-B8F7-F8BBC0BF5D58}" srcId="{8B45A5EA-0692-4145-AE4C-24B14717221E}" destId="{3C36F902-4F2F-4D91-BD15-AC0EA1D93D6D}" srcOrd="1" destOrd="0" parTransId="{D0EF1DAE-6339-479D-B18D-86D45D44E1F2}" sibTransId="{07E95EE0-1C6E-4079-92F4-6B2184A98472}"/>
    <dgm:cxn modelId="{6BFFE291-41AA-48A8-9706-C34C68930039}" type="presParOf" srcId="{1B571774-0335-467B-B736-66A6449FB5BE}" destId="{185B80F2-786E-409B-8582-E3AF1D8CB879}" srcOrd="0" destOrd="0" presId="urn:microsoft.com/office/officeart/2005/8/layout/orgChart1"/>
    <dgm:cxn modelId="{19D1A121-C0F7-4796-87D0-472AB35A3E07}" type="presParOf" srcId="{185B80F2-786E-409B-8582-E3AF1D8CB879}" destId="{F1AF034B-3A18-40BF-919E-F00D7AC45D25}" srcOrd="0" destOrd="0" presId="urn:microsoft.com/office/officeart/2005/8/layout/orgChart1"/>
    <dgm:cxn modelId="{8E7C744C-054A-4855-8239-07B7BA1810DF}" type="presParOf" srcId="{F1AF034B-3A18-40BF-919E-F00D7AC45D25}" destId="{E67C41E9-35BC-4BDB-9062-D9B5DE460B64}" srcOrd="0" destOrd="0" presId="urn:microsoft.com/office/officeart/2005/8/layout/orgChart1"/>
    <dgm:cxn modelId="{F650EE3E-1F29-47AE-9719-0100A27E3E06}" type="presParOf" srcId="{F1AF034B-3A18-40BF-919E-F00D7AC45D25}" destId="{709D4232-350A-4C1D-BF6E-D581EE46CDA6}" srcOrd="1" destOrd="0" presId="urn:microsoft.com/office/officeart/2005/8/layout/orgChart1"/>
    <dgm:cxn modelId="{94138FB8-C2AF-4B77-9726-EAAB820E4F5E}" type="presParOf" srcId="{185B80F2-786E-409B-8582-E3AF1D8CB879}" destId="{DBA219C7-56E3-4123-8181-C8BB5E4A5476}" srcOrd="1" destOrd="0" presId="urn:microsoft.com/office/officeart/2005/8/layout/orgChart1"/>
    <dgm:cxn modelId="{9D7B00B1-14BA-4D71-892B-80362D7475A2}" type="presParOf" srcId="{DBA219C7-56E3-4123-8181-C8BB5E4A5476}" destId="{CF579978-1258-441D-AE94-156B6349F575}" srcOrd="0" destOrd="0" presId="urn:microsoft.com/office/officeart/2005/8/layout/orgChart1"/>
    <dgm:cxn modelId="{68FDB023-1033-4EC0-9499-5B28327172E5}" type="presParOf" srcId="{DBA219C7-56E3-4123-8181-C8BB5E4A5476}" destId="{8A1AE05C-4D24-4DEA-97BD-FA242470BDF7}" srcOrd="1" destOrd="0" presId="urn:microsoft.com/office/officeart/2005/8/layout/orgChart1"/>
    <dgm:cxn modelId="{68D18144-3EDC-4CD6-B7E6-4CAAB3CC8A5F}" type="presParOf" srcId="{8A1AE05C-4D24-4DEA-97BD-FA242470BDF7}" destId="{D8222967-4759-4E28-A53E-0E3A927606C2}" srcOrd="0" destOrd="0" presId="urn:microsoft.com/office/officeart/2005/8/layout/orgChart1"/>
    <dgm:cxn modelId="{A1EF54BA-F2C3-4406-986D-3FDAE4A850C1}" type="presParOf" srcId="{D8222967-4759-4E28-A53E-0E3A927606C2}" destId="{73976DBA-E651-48A7-AF08-EE8B14DEEF64}" srcOrd="0" destOrd="0" presId="urn:microsoft.com/office/officeart/2005/8/layout/orgChart1"/>
    <dgm:cxn modelId="{46983B7D-91F8-4DE5-B67E-16B5EDE955F2}" type="presParOf" srcId="{D8222967-4759-4E28-A53E-0E3A927606C2}" destId="{FD51B7DC-5402-4779-A0B3-6DA183B3804E}" srcOrd="1" destOrd="0" presId="urn:microsoft.com/office/officeart/2005/8/layout/orgChart1"/>
    <dgm:cxn modelId="{8C885B0A-B597-43AD-A7E2-35DE4765B91F}" type="presParOf" srcId="{8A1AE05C-4D24-4DEA-97BD-FA242470BDF7}" destId="{C10922D0-BFAA-4949-9286-40915EE70366}" srcOrd="1" destOrd="0" presId="urn:microsoft.com/office/officeart/2005/8/layout/orgChart1"/>
    <dgm:cxn modelId="{48690846-782A-497E-953D-209DCF310838}" type="presParOf" srcId="{8A1AE05C-4D24-4DEA-97BD-FA242470BDF7}" destId="{6994EE7A-D258-40FF-A67C-8AD3ED197682}" srcOrd="2" destOrd="0" presId="urn:microsoft.com/office/officeart/2005/8/layout/orgChart1"/>
    <dgm:cxn modelId="{2EF75955-C60A-4319-B360-497947B74CA1}" type="presParOf" srcId="{DBA219C7-56E3-4123-8181-C8BB5E4A5476}" destId="{D5589C0C-CFF2-4F80-A773-9884FD2EC507}" srcOrd="2" destOrd="0" presId="urn:microsoft.com/office/officeart/2005/8/layout/orgChart1"/>
    <dgm:cxn modelId="{C1C1939E-23EB-4730-BD8F-F2133BB25998}" type="presParOf" srcId="{DBA219C7-56E3-4123-8181-C8BB5E4A5476}" destId="{F89BE801-A784-47D2-A4DF-846EF6DA77EA}" srcOrd="3" destOrd="0" presId="urn:microsoft.com/office/officeart/2005/8/layout/orgChart1"/>
    <dgm:cxn modelId="{CF9710C0-344F-4E26-94E8-C63F94F3CF21}" type="presParOf" srcId="{F89BE801-A784-47D2-A4DF-846EF6DA77EA}" destId="{A096AB07-BBCA-45A8-B375-928C2C12FA4E}" srcOrd="0" destOrd="0" presId="urn:microsoft.com/office/officeart/2005/8/layout/orgChart1"/>
    <dgm:cxn modelId="{8797DA9A-E415-4F4D-AE96-169447185ED6}" type="presParOf" srcId="{A096AB07-BBCA-45A8-B375-928C2C12FA4E}" destId="{C9644663-A225-42A9-8E2E-6F1661606089}" srcOrd="0" destOrd="0" presId="urn:microsoft.com/office/officeart/2005/8/layout/orgChart1"/>
    <dgm:cxn modelId="{0551F847-0F21-4E11-8888-FF16257D159C}" type="presParOf" srcId="{A096AB07-BBCA-45A8-B375-928C2C12FA4E}" destId="{16290B77-92EE-4967-A40A-7D5FD67C3634}" srcOrd="1" destOrd="0" presId="urn:microsoft.com/office/officeart/2005/8/layout/orgChart1"/>
    <dgm:cxn modelId="{17E74B60-D4B3-4447-A7A2-E34F786C1784}" type="presParOf" srcId="{F89BE801-A784-47D2-A4DF-846EF6DA77EA}" destId="{D35BF02E-7656-43F2-AFDD-2B63BCDA0E1E}" srcOrd="1" destOrd="0" presId="urn:microsoft.com/office/officeart/2005/8/layout/orgChart1"/>
    <dgm:cxn modelId="{741F32BE-1ADF-44DE-B2F6-49E2C29632F9}" type="presParOf" srcId="{F89BE801-A784-47D2-A4DF-846EF6DA77EA}" destId="{05545C65-3D7A-4E81-838B-4AD87C1FF959}" srcOrd="2" destOrd="0" presId="urn:microsoft.com/office/officeart/2005/8/layout/orgChart1"/>
    <dgm:cxn modelId="{CA72D047-A848-45B8-B33E-375D310F72F4}" type="presParOf" srcId="{DBA219C7-56E3-4123-8181-C8BB5E4A5476}" destId="{D5DDF12B-12B2-4773-BBB7-075C533EE99A}" srcOrd="4" destOrd="0" presId="urn:microsoft.com/office/officeart/2005/8/layout/orgChart1"/>
    <dgm:cxn modelId="{B8B6D0AC-11A5-465E-B8BE-1B0C336CF221}" type="presParOf" srcId="{DBA219C7-56E3-4123-8181-C8BB5E4A5476}" destId="{BF024B09-D693-47DE-8478-2E7CEB355976}" srcOrd="5" destOrd="0" presId="urn:microsoft.com/office/officeart/2005/8/layout/orgChart1"/>
    <dgm:cxn modelId="{22E4B157-B609-47B2-B49A-CD2D80DD5B26}" type="presParOf" srcId="{BF024B09-D693-47DE-8478-2E7CEB355976}" destId="{184B953F-3907-40B1-81A0-D25BC285E129}" srcOrd="0" destOrd="0" presId="urn:microsoft.com/office/officeart/2005/8/layout/orgChart1"/>
    <dgm:cxn modelId="{8B2CA7A0-433E-4F2E-8ECF-FFBDE535935B}" type="presParOf" srcId="{184B953F-3907-40B1-81A0-D25BC285E129}" destId="{1F49516B-F64A-4876-951B-B37F4D76524D}" srcOrd="0" destOrd="0" presId="urn:microsoft.com/office/officeart/2005/8/layout/orgChart1"/>
    <dgm:cxn modelId="{20A3DF26-C03C-4E4C-AE94-1360B8D2FF3C}" type="presParOf" srcId="{184B953F-3907-40B1-81A0-D25BC285E129}" destId="{A294EE99-6611-41A7-A7EB-259A1C6E7F2B}" srcOrd="1" destOrd="0" presId="urn:microsoft.com/office/officeart/2005/8/layout/orgChart1"/>
    <dgm:cxn modelId="{9D73F8EF-EACB-4A24-A5CF-5894EDF6B439}" type="presParOf" srcId="{BF024B09-D693-47DE-8478-2E7CEB355976}" destId="{21B210F2-7374-454D-A1BC-37A9DE6BDCBB}" srcOrd="1" destOrd="0" presId="urn:microsoft.com/office/officeart/2005/8/layout/orgChart1"/>
    <dgm:cxn modelId="{1334A09F-6C75-4BC0-9A9A-335CA115EAC1}" type="presParOf" srcId="{BF024B09-D693-47DE-8478-2E7CEB355976}" destId="{6C14819C-602B-4B26-9A75-85D43484C92B}" srcOrd="2" destOrd="0" presId="urn:microsoft.com/office/officeart/2005/8/layout/orgChart1"/>
    <dgm:cxn modelId="{955D00C5-4651-44B0-AB51-EEFD9A0F2813}" type="presParOf" srcId="{185B80F2-786E-409B-8582-E3AF1D8CB879}" destId="{949273C5-3505-4494-8EFA-7BA07797CC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2B3B0-4F39-4640-B0F6-D5A11432EE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45A5EA-0692-4145-AE4C-24B14717221E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700" b="1" dirty="0"/>
            <a:t>Cel. 2. Zwiększenie roli ekonomii społecznej i solidarnej w polityce rozwoju społecznego i świadomości obywateli</a:t>
          </a:r>
        </a:p>
      </dgm:t>
    </dgm:pt>
    <dgm:pt modelId="{7B2EDEEC-4DF7-4820-A74F-40E04A161469}" type="parTrans" cxnId="{FF194D78-42C9-4F75-97C7-365726B900AA}">
      <dgm:prSet/>
      <dgm:spPr/>
      <dgm:t>
        <a:bodyPr/>
        <a:lstStyle/>
        <a:p>
          <a:endParaRPr lang="pl-PL"/>
        </a:p>
      </dgm:t>
    </dgm:pt>
    <dgm:pt modelId="{FD33E587-A537-44B5-B404-41571AA998AB}" type="sibTrans" cxnId="{FF194D78-42C9-4F75-97C7-365726B900AA}">
      <dgm:prSet/>
      <dgm:spPr/>
      <dgm:t>
        <a:bodyPr/>
        <a:lstStyle/>
        <a:p>
          <a:endParaRPr lang="pl-PL"/>
        </a:p>
      </dgm:t>
    </dgm:pt>
    <dgm:pt modelId="{D904B0CA-D40A-4AA5-BCE6-2D5639B067FA}">
      <dgm:prSet phldrT="[Tekst]" custT="1"/>
      <dgm:spPr>
        <a:solidFill>
          <a:schemeClr val="tx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1:</a:t>
          </a:r>
          <a:r>
            <a:rPr lang="pl-PL" sz="1800" dirty="0"/>
            <a:t> </a:t>
          </a:r>
        </a:p>
        <a:p>
          <a:r>
            <a:rPr lang="pl-PL" sz="1800" dirty="0"/>
            <a:t>Wzrost wartości zakupów dokonywanych przez sektor prywatny i publiczny w podmiotach ekonomii społecznej</a:t>
          </a:r>
        </a:p>
        <a:p>
          <a:endParaRPr lang="pl-PL" sz="1800" dirty="0"/>
        </a:p>
      </dgm:t>
    </dgm:pt>
    <dgm:pt modelId="{833620DD-8E3D-4B98-B68B-CCB92BB9270A}" type="parTrans" cxnId="{748FA641-FC91-4E22-8F7A-6B95590EDEB4}">
      <dgm:prSet/>
      <dgm:spPr/>
      <dgm:t>
        <a:bodyPr/>
        <a:lstStyle/>
        <a:p>
          <a:endParaRPr lang="pl-PL"/>
        </a:p>
      </dgm:t>
    </dgm:pt>
    <dgm:pt modelId="{B4A4E0E1-C100-4465-AB94-9097DD859660}" type="sibTrans" cxnId="{748FA641-FC91-4E22-8F7A-6B95590EDEB4}">
      <dgm:prSet/>
      <dgm:spPr/>
      <dgm:t>
        <a:bodyPr/>
        <a:lstStyle/>
        <a:p>
          <a:endParaRPr lang="pl-PL"/>
        </a:p>
      </dgm:t>
    </dgm:pt>
    <dgm:pt modelId="{3C36F902-4F2F-4D91-BD15-AC0EA1D93D6D}">
      <dgm:prSet phldrT="[Tekst]" custT="1"/>
      <dgm:spPr>
        <a:solidFill>
          <a:schemeClr val="tx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2: </a:t>
          </a:r>
        </a:p>
        <a:p>
          <a:r>
            <a:rPr lang="pl-PL" sz="1800" b="0" dirty="0"/>
            <a:t>poprawa koordynacji w obszarach usług społecznych, </a:t>
          </a:r>
          <a:r>
            <a:rPr lang="pl-PL" sz="1800" b="0" dirty="0" err="1"/>
            <a:t>deinstytucjonalizacji</a:t>
          </a:r>
          <a:r>
            <a:rPr lang="pl-PL" sz="1800" b="0" dirty="0"/>
            <a:t> i partnerstwa publiczno-społecznego (ES) na poziomie krajowym i regionalnym</a:t>
          </a:r>
        </a:p>
        <a:p>
          <a:endParaRPr lang="pl-PL" sz="1800" b="0" dirty="0"/>
        </a:p>
      </dgm:t>
    </dgm:pt>
    <dgm:pt modelId="{D0EF1DAE-6339-479D-B18D-86D45D44E1F2}" type="parTrans" cxnId="{E81F35F3-DCD1-43FC-B8F7-F8BBC0BF5D58}">
      <dgm:prSet/>
      <dgm:spPr/>
      <dgm:t>
        <a:bodyPr/>
        <a:lstStyle/>
        <a:p>
          <a:endParaRPr lang="pl-PL"/>
        </a:p>
      </dgm:t>
    </dgm:pt>
    <dgm:pt modelId="{07E95EE0-1C6E-4079-92F4-6B2184A98472}" type="sibTrans" cxnId="{E81F35F3-DCD1-43FC-B8F7-F8BBC0BF5D58}">
      <dgm:prSet/>
      <dgm:spPr/>
      <dgm:t>
        <a:bodyPr/>
        <a:lstStyle/>
        <a:p>
          <a:endParaRPr lang="pl-PL"/>
        </a:p>
      </dgm:t>
    </dgm:pt>
    <dgm:pt modelId="{32C4EB0B-AB6A-49FE-9646-488C121208AB}">
      <dgm:prSet phldrT="[Tekst]" custT="1"/>
      <dgm:spPr>
        <a:solidFill>
          <a:schemeClr val="tx2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Rezultat 3:</a:t>
          </a:r>
          <a:r>
            <a:rPr lang="pl-PL" sz="1800" dirty="0"/>
            <a:t> </a:t>
          </a:r>
        </a:p>
        <a:p>
          <a:r>
            <a:rPr lang="pl-PL" sz="1800" dirty="0"/>
            <a:t>Budowanie pozytywnego wizerunku ekonomii społecznej jako przedsięwzięcia biznesowego i  oddziałującego społecznie</a:t>
          </a:r>
        </a:p>
        <a:p>
          <a:endParaRPr lang="pl-PL" sz="1800" dirty="0"/>
        </a:p>
      </dgm:t>
    </dgm:pt>
    <dgm:pt modelId="{5599C451-BF40-41AC-9BB2-F314B91FE25A}" type="parTrans" cxnId="{DDAABD0C-5C3B-40B0-AB52-8C5D9DE33BFA}">
      <dgm:prSet/>
      <dgm:spPr/>
      <dgm:t>
        <a:bodyPr/>
        <a:lstStyle/>
        <a:p>
          <a:endParaRPr lang="pl-PL"/>
        </a:p>
      </dgm:t>
    </dgm:pt>
    <dgm:pt modelId="{A6BF98B3-30CD-4776-B9CC-0DDD58F05CF9}" type="sibTrans" cxnId="{DDAABD0C-5C3B-40B0-AB52-8C5D9DE33BFA}">
      <dgm:prSet/>
      <dgm:spPr/>
      <dgm:t>
        <a:bodyPr/>
        <a:lstStyle/>
        <a:p>
          <a:endParaRPr lang="pl-PL"/>
        </a:p>
      </dgm:t>
    </dgm:pt>
    <dgm:pt modelId="{1B571774-0335-467B-B736-66A6449FB5BE}" type="pres">
      <dgm:prSet presAssocID="{95F2B3B0-4F39-4640-B0F6-D5A11432E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85B80F2-786E-409B-8582-E3AF1D8CB879}" type="pres">
      <dgm:prSet presAssocID="{8B45A5EA-0692-4145-AE4C-24B14717221E}" presName="hierRoot1" presStyleCnt="0">
        <dgm:presLayoutVars>
          <dgm:hierBranch val="init"/>
        </dgm:presLayoutVars>
      </dgm:prSet>
      <dgm:spPr/>
    </dgm:pt>
    <dgm:pt modelId="{F1AF034B-3A18-40BF-919E-F00D7AC45D25}" type="pres">
      <dgm:prSet presAssocID="{8B45A5EA-0692-4145-AE4C-24B14717221E}" presName="rootComposite1" presStyleCnt="0"/>
      <dgm:spPr/>
    </dgm:pt>
    <dgm:pt modelId="{E67C41E9-35BC-4BDB-9062-D9B5DE460B64}" type="pres">
      <dgm:prSet presAssocID="{8B45A5EA-0692-4145-AE4C-24B14717221E}" presName="rootText1" presStyleLbl="node0" presStyleIdx="0" presStyleCnt="1" custScaleX="3070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9D4232-350A-4C1D-BF6E-D581EE46CDA6}" type="pres">
      <dgm:prSet presAssocID="{8B45A5EA-0692-4145-AE4C-24B14717221E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BA219C7-56E3-4123-8181-C8BB5E4A5476}" type="pres">
      <dgm:prSet presAssocID="{8B45A5EA-0692-4145-AE4C-24B14717221E}" presName="hierChild2" presStyleCnt="0"/>
      <dgm:spPr/>
    </dgm:pt>
    <dgm:pt modelId="{CF579978-1258-441D-AE94-156B6349F575}" type="pres">
      <dgm:prSet presAssocID="{833620DD-8E3D-4B98-B68B-CCB92BB9270A}" presName="Name37" presStyleLbl="parChTrans1D2" presStyleIdx="0" presStyleCnt="3"/>
      <dgm:spPr/>
      <dgm:t>
        <a:bodyPr/>
        <a:lstStyle/>
        <a:p>
          <a:endParaRPr lang="pl-PL"/>
        </a:p>
      </dgm:t>
    </dgm:pt>
    <dgm:pt modelId="{8A1AE05C-4D24-4DEA-97BD-FA242470BDF7}" type="pres">
      <dgm:prSet presAssocID="{D904B0CA-D40A-4AA5-BCE6-2D5639B067FA}" presName="hierRoot2" presStyleCnt="0">
        <dgm:presLayoutVars>
          <dgm:hierBranch val="init"/>
        </dgm:presLayoutVars>
      </dgm:prSet>
      <dgm:spPr/>
    </dgm:pt>
    <dgm:pt modelId="{D8222967-4759-4E28-A53E-0E3A927606C2}" type="pres">
      <dgm:prSet presAssocID="{D904B0CA-D40A-4AA5-BCE6-2D5639B067FA}" presName="rootComposite" presStyleCnt="0"/>
      <dgm:spPr/>
    </dgm:pt>
    <dgm:pt modelId="{73976DBA-E651-48A7-AF08-EE8B14DEEF64}" type="pres">
      <dgm:prSet presAssocID="{D904B0CA-D40A-4AA5-BCE6-2D5639B067FA}" presName="rootText" presStyleLbl="node2" presStyleIdx="0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51B7DC-5402-4779-A0B3-6DA183B3804E}" type="pres">
      <dgm:prSet presAssocID="{D904B0CA-D40A-4AA5-BCE6-2D5639B067FA}" presName="rootConnector" presStyleLbl="node2" presStyleIdx="0" presStyleCnt="3"/>
      <dgm:spPr/>
      <dgm:t>
        <a:bodyPr/>
        <a:lstStyle/>
        <a:p>
          <a:endParaRPr lang="pl-PL"/>
        </a:p>
      </dgm:t>
    </dgm:pt>
    <dgm:pt modelId="{C10922D0-BFAA-4949-9286-40915EE70366}" type="pres">
      <dgm:prSet presAssocID="{D904B0CA-D40A-4AA5-BCE6-2D5639B067FA}" presName="hierChild4" presStyleCnt="0"/>
      <dgm:spPr/>
    </dgm:pt>
    <dgm:pt modelId="{6994EE7A-D258-40FF-A67C-8AD3ED197682}" type="pres">
      <dgm:prSet presAssocID="{D904B0CA-D40A-4AA5-BCE6-2D5639B067FA}" presName="hierChild5" presStyleCnt="0"/>
      <dgm:spPr/>
    </dgm:pt>
    <dgm:pt modelId="{D5589C0C-CFF2-4F80-A773-9884FD2EC507}" type="pres">
      <dgm:prSet presAssocID="{D0EF1DAE-6339-479D-B18D-86D45D44E1F2}" presName="Name37" presStyleLbl="parChTrans1D2" presStyleIdx="1" presStyleCnt="3"/>
      <dgm:spPr/>
      <dgm:t>
        <a:bodyPr/>
        <a:lstStyle/>
        <a:p>
          <a:endParaRPr lang="pl-PL"/>
        </a:p>
      </dgm:t>
    </dgm:pt>
    <dgm:pt modelId="{F89BE801-A784-47D2-A4DF-846EF6DA77EA}" type="pres">
      <dgm:prSet presAssocID="{3C36F902-4F2F-4D91-BD15-AC0EA1D93D6D}" presName="hierRoot2" presStyleCnt="0">
        <dgm:presLayoutVars>
          <dgm:hierBranch val="init"/>
        </dgm:presLayoutVars>
      </dgm:prSet>
      <dgm:spPr/>
    </dgm:pt>
    <dgm:pt modelId="{A096AB07-BBCA-45A8-B375-928C2C12FA4E}" type="pres">
      <dgm:prSet presAssocID="{3C36F902-4F2F-4D91-BD15-AC0EA1D93D6D}" presName="rootComposite" presStyleCnt="0"/>
      <dgm:spPr/>
    </dgm:pt>
    <dgm:pt modelId="{C9644663-A225-42A9-8E2E-6F1661606089}" type="pres">
      <dgm:prSet presAssocID="{3C36F902-4F2F-4D91-BD15-AC0EA1D93D6D}" presName="rootText" presStyleLbl="node2" presStyleIdx="1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290B77-92EE-4967-A40A-7D5FD67C3634}" type="pres">
      <dgm:prSet presAssocID="{3C36F902-4F2F-4D91-BD15-AC0EA1D93D6D}" presName="rootConnector" presStyleLbl="node2" presStyleIdx="1" presStyleCnt="3"/>
      <dgm:spPr/>
      <dgm:t>
        <a:bodyPr/>
        <a:lstStyle/>
        <a:p>
          <a:endParaRPr lang="pl-PL"/>
        </a:p>
      </dgm:t>
    </dgm:pt>
    <dgm:pt modelId="{D35BF02E-7656-43F2-AFDD-2B63BCDA0E1E}" type="pres">
      <dgm:prSet presAssocID="{3C36F902-4F2F-4D91-BD15-AC0EA1D93D6D}" presName="hierChild4" presStyleCnt="0"/>
      <dgm:spPr/>
    </dgm:pt>
    <dgm:pt modelId="{05545C65-3D7A-4E81-838B-4AD87C1FF959}" type="pres">
      <dgm:prSet presAssocID="{3C36F902-4F2F-4D91-BD15-AC0EA1D93D6D}" presName="hierChild5" presStyleCnt="0"/>
      <dgm:spPr/>
    </dgm:pt>
    <dgm:pt modelId="{D5DDF12B-12B2-4773-BBB7-075C533EE99A}" type="pres">
      <dgm:prSet presAssocID="{5599C451-BF40-41AC-9BB2-F314B91FE25A}" presName="Name37" presStyleLbl="parChTrans1D2" presStyleIdx="2" presStyleCnt="3"/>
      <dgm:spPr/>
      <dgm:t>
        <a:bodyPr/>
        <a:lstStyle/>
        <a:p>
          <a:endParaRPr lang="pl-PL"/>
        </a:p>
      </dgm:t>
    </dgm:pt>
    <dgm:pt modelId="{BF024B09-D693-47DE-8478-2E7CEB355976}" type="pres">
      <dgm:prSet presAssocID="{32C4EB0B-AB6A-49FE-9646-488C121208AB}" presName="hierRoot2" presStyleCnt="0">
        <dgm:presLayoutVars>
          <dgm:hierBranch val="init"/>
        </dgm:presLayoutVars>
      </dgm:prSet>
      <dgm:spPr/>
    </dgm:pt>
    <dgm:pt modelId="{184B953F-3907-40B1-81A0-D25BC285E129}" type="pres">
      <dgm:prSet presAssocID="{32C4EB0B-AB6A-49FE-9646-488C121208AB}" presName="rootComposite" presStyleCnt="0"/>
      <dgm:spPr/>
    </dgm:pt>
    <dgm:pt modelId="{1F49516B-F64A-4876-951B-B37F4D76524D}" type="pres">
      <dgm:prSet presAssocID="{32C4EB0B-AB6A-49FE-9646-488C121208AB}" presName="rootText" presStyleLbl="node2" presStyleIdx="2" presStyleCnt="3" custScaleY="2061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294EE99-6611-41A7-A7EB-259A1C6E7F2B}" type="pres">
      <dgm:prSet presAssocID="{32C4EB0B-AB6A-49FE-9646-488C121208AB}" presName="rootConnector" presStyleLbl="node2" presStyleIdx="2" presStyleCnt="3"/>
      <dgm:spPr/>
      <dgm:t>
        <a:bodyPr/>
        <a:lstStyle/>
        <a:p>
          <a:endParaRPr lang="pl-PL"/>
        </a:p>
      </dgm:t>
    </dgm:pt>
    <dgm:pt modelId="{21B210F2-7374-454D-A1BC-37A9DE6BDCBB}" type="pres">
      <dgm:prSet presAssocID="{32C4EB0B-AB6A-49FE-9646-488C121208AB}" presName="hierChild4" presStyleCnt="0"/>
      <dgm:spPr/>
    </dgm:pt>
    <dgm:pt modelId="{6C14819C-602B-4B26-9A75-85D43484C92B}" type="pres">
      <dgm:prSet presAssocID="{32C4EB0B-AB6A-49FE-9646-488C121208AB}" presName="hierChild5" presStyleCnt="0"/>
      <dgm:spPr/>
    </dgm:pt>
    <dgm:pt modelId="{949273C5-3505-4494-8EFA-7BA07797CCC1}" type="pres">
      <dgm:prSet presAssocID="{8B45A5EA-0692-4145-AE4C-24B14717221E}" presName="hierChild3" presStyleCnt="0"/>
      <dgm:spPr/>
    </dgm:pt>
  </dgm:ptLst>
  <dgm:cxnLst>
    <dgm:cxn modelId="{1D28AF32-2E18-41E4-AB24-58955E14062E}" type="presOf" srcId="{D904B0CA-D40A-4AA5-BCE6-2D5639B067FA}" destId="{73976DBA-E651-48A7-AF08-EE8B14DEEF64}" srcOrd="0" destOrd="0" presId="urn:microsoft.com/office/officeart/2005/8/layout/orgChart1"/>
    <dgm:cxn modelId="{D10B2B8D-7C53-4268-8BDA-CECA1CA91DFD}" type="presOf" srcId="{8B45A5EA-0692-4145-AE4C-24B14717221E}" destId="{709D4232-350A-4C1D-BF6E-D581EE46CDA6}" srcOrd="1" destOrd="0" presId="urn:microsoft.com/office/officeart/2005/8/layout/orgChart1"/>
    <dgm:cxn modelId="{748FA641-FC91-4E22-8F7A-6B95590EDEB4}" srcId="{8B45A5EA-0692-4145-AE4C-24B14717221E}" destId="{D904B0CA-D40A-4AA5-BCE6-2D5639B067FA}" srcOrd="0" destOrd="0" parTransId="{833620DD-8E3D-4B98-B68B-CCB92BB9270A}" sibTransId="{B4A4E0E1-C100-4465-AB94-9097DD859660}"/>
    <dgm:cxn modelId="{AE03D80D-CA9F-43CC-A618-2B25C8C9CCBD}" type="presOf" srcId="{3C36F902-4F2F-4D91-BD15-AC0EA1D93D6D}" destId="{C9644663-A225-42A9-8E2E-6F1661606089}" srcOrd="0" destOrd="0" presId="urn:microsoft.com/office/officeart/2005/8/layout/orgChart1"/>
    <dgm:cxn modelId="{093037BC-AEA7-4E6B-BAE2-878893311633}" type="presOf" srcId="{32C4EB0B-AB6A-49FE-9646-488C121208AB}" destId="{1F49516B-F64A-4876-951B-B37F4D76524D}" srcOrd="0" destOrd="0" presId="urn:microsoft.com/office/officeart/2005/8/layout/orgChart1"/>
    <dgm:cxn modelId="{DDAABD0C-5C3B-40B0-AB52-8C5D9DE33BFA}" srcId="{8B45A5EA-0692-4145-AE4C-24B14717221E}" destId="{32C4EB0B-AB6A-49FE-9646-488C121208AB}" srcOrd="2" destOrd="0" parTransId="{5599C451-BF40-41AC-9BB2-F314B91FE25A}" sibTransId="{A6BF98B3-30CD-4776-B9CC-0DDD58F05CF9}"/>
    <dgm:cxn modelId="{E81F35F3-DCD1-43FC-B8F7-F8BBC0BF5D58}" srcId="{8B45A5EA-0692-4145-AE4C-24B14717221E}" destId="{3C36F902-4F2F-4D91-BD15-AC0EA1D93D6D}" srcOrd="1" destOrd="0" parTransId="{D0EF1DAE-6339-479D-B18D-86D45D44E1F2}" sibTransId="{07E95EE0-1C6E-4079-92F4-6B2184A98472}"/>
    <dgm:cxn modelId="{2D2536EE-4722-403F-97A3-8622626B738F}" type="presOf" srcId="{32C4EB0B-AB6A-49FE-9646-488C121208AB}" destId="{A294EE99-6611-41A7-A7EB-259A1C6E7F2B}" srcOrd="1" destOrd="0" presId="urn:microsoft.com/office/officeart/2005/8/layout/orgChart1"/>
    <dgm:cxn modelId="{E6F621E4-7AEB-45D4-A3DC-759D04482289}" type="presOf" srcId="{95F2B3B0-4F39-4640-B0F6-D5A11432EEF4}" destId="{1B571774-0335-467B-B736-66A6449FB5BE}" srcOrd="0" destOrd="0" presId="urn:microsoft.com/office/officeart/2005/8/layout/orgChart1"/>
    <dgm:cxn modelId="{E5511207-5CC1-47D0-99FA-61D3E3EA781D}" type="presOf" srcId="{3C36F902-4F2F-4D91-BD15-AC0EA1D93D6D}" destId="{16290B77-92EE-4967-A40A-7D5FD67C3634}" srcOrd="1" destOrd="0" presId="urn:microsoft.com/office/officeart/2005/8/layout/orgChart1"/>
    <dgm:cxn modelId="{E1BAB203-DF11-434E-BEB0-022FF3C1151D}" type="presOf" srcId="{8B45A5EA-0692-4145-AE4C-24B14717221E}" destId="{E67C41E9-35BC-4BDB-9062-D9B5DE460B64}" srcOrd="0" destOrd="0" presId="urn:microsoft.com/office/officeart/2005/8/layout/orgChart1"/>
    <dgm:cxn modelId="{FF194D78-42C9-4F75-97C7-365726B900AA}" srcId="{95F2B3B0-4F39-4640-B0F6-D5A11432EEF4}" destId="{8B45A5EA-0692-4145-AE4C-24B14717221E}" srcOrd="0" destOrd="0" parTransId="{7B2EDEEC-4DF7-4820-A74F-40E04A161469}" sibTransId="{FD33E587-A537-44B5-B404-41571AA998AB}"/>
    <dgm:cxn modelId="{B944B2D3-EEE9-42E9-A2B5-D822DA78ED49}" type="presOf" srcId="{5599C451-BF40-41AC-9BB2-F314B91FE25A}" destId="{D5DDF12B-12B2-4773-BBB7-075C533EE99A}" srcOrd="0" destOrd="0" presId="urn:microsoft.com/office/officeart/2005/8/layout/orgChart1"/>
    <dgm:cxn modelId="{D2CE67E6-4847-4832-9F24-E3AD4C145C5B}" type="presOf" srcId="{D904B0CA-D40A-4AA5-BCE6-2D5639B067FA}" destId="{FD51B7DC-5402-4779-A0B3-6DA183B3804E}" srcOrd="1" destOrd="0" presId="urn:microsoft.com/office/officeart/2005/8/layout/orgChart1"/>
    <dgm:cxn modelId="{658C8C77-6444-435A-A728-CCFE5C578BDF}" type="presOf" srcId="{833620DD-8E3D-4B98-B68B-CCB92BB9270A}" destId="{CF579978-1258-441D-AE94-156B6349F575}" srcOrd="0" destOrd="0" presId="urn:microsoft.com/office/officeart/2005/8/layout/orgChart1"/>
    <dgm:cxn modelId="{13DE3E67-855A-4F6D-AB08-1566F984387D}" type="presOf" srcId="{D0EF1DAE-6339-479D-B18D-86D45D44E1F2}" destId="{D5589C0C-CFF2-4F80-A773-9884FD2EC507}" srcOrd="0" destOrd="0" presId="urn:microsoft.com/office/officeart/2005/8/layout/orgChart1"/>
    <dgm:cxn modelId="{482E4F71-A0D2-44DF-BE1D-1DB918325945}" type="presParOf" srcId="{1B571774-0335-467B-B736-66A6449FB5BE}" destId="{185B80F2-786E-409B-8582-E3AF1D8CB879}" srcOrd="0" destOrd="0" presId="urn:microsoft.com/office/officeart/2005/8/layout/orgChart1"/>
    <dgm:cxn modelId="{9A55B42D-8936-4A44-833E-E70F5120A07F}" type="presParOf" srcId="{185B80F2-786E-409B-8582-E3AF1D8CB879}" destId="{F1AF034B-3A18-40BF-919E-F00D7AC45D25}" srcOrd="0" destOrd="0" presId="urn:microsoft.com/office/officeart/2005/8/layout/orgChart1"/>
    <dgm:cxn modelId="{6FDC9C58-EDAD-4E5E-8579-A10BE7EA4B07}" type="presParOf" srcId="{F1AF034B-3A18-40BF-919E-F00D7AC45D25}" destId="{E67C41E9-35BC-4BDB-9062-D9B5DE460B64}" srcOrd="0" destOrd="0" presId="urn:microsoft.com/office/officeart/2005/8/layout/orgChart1"/>
    <dgm:cxn modelId="{AFB8D0C1-C72B-4DA5-8C11-B8D2625D34F3}" type="presParOf" srcId="{F1AF034B-3A18-40BF-919E-F00D7AC45D25}" destId="{709D4232-350A-4C1D-BF6E-D581EE46CDA6}" srcOrd="1" destOrd="0" presId="urn:microsoft.com/office/officeart/2005/8/layout/orgChart1"/>
    <dgm:cxn modelId="{481C360F-19D3-4539-951E-12AFDDEA8F4B}" type="presParOf" srcId="{185B80F2-786E-409B-8582-E3AF1D8CB879}" destId="{DBA219C7-56E3-4123-8181-C8BB5E4A5476}" srcOrd="1" destOrd="0" presId="urn:microsoft.com/office/officeart/2005/8/layout/orgChart1"/>
    <dgm:cxn modelId="{C452EABD-B6D4-4102-A227-FA4EB08FB587}" type="presParOf" srcId="{DBA219C7-56E3-4123-8181-C8BB5E4A5476}" destId="{CF579978-1258-441D-AE94-156B6349F575}" srcOrd="0" destOrd="0" presId="urn:microsoft.com/office/officeart/2005/8/layout/orgChart1"/>
    <dgm:cxn modelId="{137952F1-EA68-43C2-976A-B88C0E8D18D3}" type="presParOf" srcId="{DBA219C7-56E3-4123-8181-C8BB5E4A5476}" destId="{8A1AE05C-4D24-4DEA-97BD-FA242470BDF7}" srcOrd="1" destOrd="0" presId="urn:microsoft.com/office/officeart/2005/8/layout/orgChart1"/>
    <dgm:cxn modelId="{000E41BB-20DC-4F62-9A90-1A291DCA75F5}" type="presParOf" srcId="{8A1AE05C-4D24-4DEA-97BD-FA242470BDF7}" destId="{D8222967-4759-4E28-A53E-0E3A927606C2}" srcOrd="0" destOrd="0" presId="urn:microsoft.com/office/officeart/2005/8/layout/orgChart1"/>
    <dgm:cxn modelId="{C44F29EA-101D-4ED8-A1F6-A8822B3C40F3}" type="presParOf" srcId="{D8222967-4759-4E28-A53E-0E3A927606C2}" destId="{73976DBA-E651-48A7-AF08-EE8B14DEEF64}" srcOrd="0" destOrd="0" presId="urn:microsoft.com/office/officeart/2005/8/layout/orgChart1"/>
    <dgm:cxn modelId="{FED3DD8B-99F4-4380-BBA4-BDBB8E65CE5E}" type="presParOf" srcId="{D8222967-4759-4E28-A53E-0E3A927606C2}" destId="{FD51B7DC-5402-4779-A0B3-6DA183B3804E}" srcOrd="1" destOrd="0" presId="urn:microsoft.com/office/officeart/2005/8/layout/orgChart1"/>
    <dgm:cxn modelId="{91287C2B-710C-410C-85FB-068FC73CE4A5}" type="presParOf" srcId="{8A1AE05C-4D24-4DEA-97BD-FA242470BDF7}" destId="{C10922D0-BFAA-4949-9286-40915EE70366}" srcOrd="1" destOrd="0" presId="urn:microsoft.com/office/officeart/2005/8/layout/orgChart1"/>
    <dgm:cxn modelId="{6C3C66B7-7EE5-46B1-9286-E823339162A8}" type="presParOf" srcId="{8A1AE05C-4D24-4DEA-97BD-FA242470BDF7}" destId="{6994EE7A-D258-40FF-A67C-8AD3ED197682}" srcOrd="2" destOrd="0" presId="urn:microsoft.com/office/officeart/2005/8/layout/orgChart1"/>
    <dgm:cxn modelId="{71107911-5E01-489D-9110-D0E14390267C}" type="presParOf" srcId="{DBA219C7-56E3-4123-8181-C8BB5E4A5476}" destId="{D5589C0C-CFF2-4F80-A773-9884FD2EC507}" srcOrd="2" destOrd="0" presId="urn:microsoft.com/office/officeart/2005/8/layout/orgChart1"/>
    <dgm:cxn modelId="{F23C8920-BA11-4B0F-A3CE-54A0384C4254}" type="presParOf" srcId="{DBA219C7-56E3-4123-8181-C8BB5E4A5476}" destId="{F89BE801-A784-47D2-A4DF-846EF6DA77EA}" srcOrd="3" destOrd="0" presId="urn:microsoft.com/office/officeart/2005/8/layout/orgChart1"/>
    <dgm:cxn modelId="{E7DFD702-5B5D-41FD-A064-1E5B4506077B}" type="presParOf" srcId="{F89BE801-A784-47D2-A4DF-846EF6DA77EA}" destId="{A096AB07-BBCA-45A8-B375-928C2C12FA4E}" srcOrd="0" destOrd="0" presId="urn:microsoft.com/office/officeart/2005/8/layout/orgChart1"/>
    <dgm:cxn modelId="{D267301A-37B0-42E3-BF6C-377732DBA0B1}" type="presParOf" srcId="{A096AB07-BBCA-45A8-B375-928C2C12FA4E}" destId="{C9644663-A225-42A9-8E2E-6F1661606089}" srcOrd="0" destOrd="0" presId="urn:microsoft.com/office/officeart/2005/8/layout/orgChart1"/>
    <dgm:cxn modelId="{1138A5E1-DFA2-454E-9063-BDB8A873800C}" type="presParOf" srcId="{A096AB07-BBCA-45A8-B375-928C2C12FA4E}" destId="{16290B77-92EE-4967-A40A-7D5FD67C3634}" srcOrd="1" destOrd="0" presId="urn:microsoft.com/office/officeart/2005/8/layout/orgChart1"/>
    <dgm:cxn modelId="{F0A9B542-6E3E-49E9-ACCD-0B6211B4BE36}" type="presParOf" srcId="{F89BE801-A784-47D2-A4DF-846EF6DA77EA}" destId="{D35BF02E-7656-43F2-AFDD-2B63BCDA0E1E}" srcOrd="1" destOrd="0" presId="urn:microsoft.com/office/officeart/2005/8/layout/orgChart1"/>
    <dgm:cxn modelId="{3C859027-5AB9-412A-89D5-8D724ACD6544}" type="presParOf" srcId="{F89BE801-A784-47D2-A4DF-846EF6DA77EA}" destId="{05545C65-3D7A-4E81-838B-4AD87C1FF959}" srcOrd="2" destOrd="0" presId="urn:microsoft.com/office/officeart/2005/8/layout/orgChart1"/>
    <dgm:cxn modelId="{41C58427-4E64-4525-9F92-3EC3A917D667}" type="presParOf" srcId="{DBA219C7-56E3-4123-8181-C8BB5E4A5476}" destId="{D5DDF12B-12B2-4773-BBB7-075C533EE99A}" srcOrd="4" destOrd="0" presId="urn:microsoft.com/office/officeart/2005/8/layout/orgChart1"/>
    <dgm:cxn modelId="{DDAB1C97-A2CE-430D-91B7-93CDB2DBB7E1}" type="presParOf" srcId="{DBA219C7-56E3-4123-8181-C8BB5E4A5476}" destId="{BF024B09-D693-47DE-8478-2E7CEB355976}" srcOrd="5" destOrd="0" presId="urn:microsoft.com/office/officeart/2005/8/layout/orgChart1"/>
    <dgm:cxn modelId="{D7DC9A4C-483C-49F6-9D46-308FE95E2C8F}" type="presParOf" srcId="{BF024B09-D693-47DE-8478-2E7CEB355976}" destId="{184B953F-3907-40B1-81A0-D25BC285E129}" srcOrd="0" destOrd="0" presId="urn:microsoft.com/office/officeart/2005/8/layout/orgChart1"/>
    <dgm:cxn modelId="{7619F501-C8F2-4BC5-8C50-E201B4CEF7CD}" type="presParOf" srcId="{184B953F-3907-40B1-81A0-D25BC285E129}" destId="{1F49516B-F64A-4876-951B-B37F4D76524D}" srcOrd="0" destOrd="0" presId="urn:microsoft.com/office/officeart/2005/8/layout/orgChart1"/>
    <dgm:cxn modelId="{2953D935-7C1F-4C3D-B7BA-A65F3F04BFDC}" type="presParOf" srcId="{184B953F-3907-40B1-81A0-D25BC285E129}" destId="{A294EE99-6611-41A7-A7EB-259A1C6E7F2B}" srcOrd="1" destOrd="0" presId="urn:microsoft.com/office/officeart/2005/8/layout/orgChart1"/>
    <dgm:cxn modelId="{E770EB1F-4248-4CCE-A6F8-0E06CEB7AF31}" type="presParOf" srcId="{BF024B09-D693-47DE-8478-2E7CEB355976}" destId="{21B210F2-7374-454D-A1BC-37A9DE6BDCBB}" srcOrd="1" destOrd="0" presId="urn:microsoft.com/office/officeart/2005/8/layout/orgChart1"/>
    <dgm:cxn modelId="{CCCFB24E-6C51-4D6C-A71C-7E2586699B83}" type="presParOf" srcId="{BF024B09-D693-47DE-8478-2E7CEB355976}" destId="{6C14819C-602B-4B26-9A75-85D43484C92B}" srcOrd="2" destOrd="0" presId="urn:microsoft.com/office/officeart/2005/8/layout/orgChart1"/>
    <dgm:cxn modelId="{860192EF-EC74-4E6D-B031-5F33F37157DF}" type="presParOf" srcId="{185B80F2-786E-409B-8582-E3AF1D8CB879}" destId="{949273C5-3505-4494-8EFA-7BA07797CC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62B9-1F31-42CE-9631-4B5256458424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7FCA-B2D0-4813-97D9-78F53E719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41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E127-3F4E-4CF7-BFE6-B29B00828B96}" type="datetimeFigureOut">
              <a:rPr lang="pl-PL" smtClean="0"/>
              <a:pPr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10445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bg1"/>
                </a:solidFill>
              </a:rPr>
              <a:t>Ekonomia społeczna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a Fundusze Europejskie 2020+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sz="3100" dirty="0">
                <a:solidFill>
                  <a:schemeClr val="bg1"/>
                </a:solidFill>
                <a:latin typeface="+mn-lt"/>
              </a:rPr>
              <a:t>Dotychczasowe wnioski i cele na przyszłą perspektywę finansową 2021-2027</a:t>
            </a:r>
            <a:r>
              <a:rPr lang="pl-PL" altLang="pl-PL" dirty="0">
                <a:solidFill>
                  <a:schemeClr val="bg1"/>
                </a:solidFill>
                <a:latin typeface="Lato Bold" pitchFamily="6" charset="0"/>
              </a:rPr>
              <a:t/>
            </a:r>
            <a:br>
              <a:rPr lang="pl-PL" altLang="pl-PL" dirty="0">
                <a:solidFill>
                  <a:schemeClr val="bg1"/>
                </a:solidFill>
                <a:latin typeface="Lato Bold" pitchFamily="6" charset="0"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388"/>
            <a:ext cx="9144000" cy="1730180"/>
          </a:xfrm>
          <a:prstGeom prst="rect">
            <a:avLst/>
          </a:prstGeom>
        </p:spPr>
      </p:pic>
      <p:pic>
        <p:nvPicPr>
          <p:cNvPr id="4" name="Obraz 3" descr="C:\Users\KULAA~1.ROP\AppData\Local\Temp\EFS_3_znaki_kol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5816561"/>
            <a:ext cx="5761990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9155" y="1020403"/>
            <a:ext cx="2815937" cy="1212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Potrzeba </a:t>
            </a:r>
            <a:r>
              <a:rPr lang="pl-PL" sz="1600" b="1" dirty="0" smtClean="0">
                <a:solidFill>
                  <a:schemeClr val="bg1"/>
                </a:solidFill>
              </a:rPr>
              <a:t>spójnego, pozytywnego </a:t>
            </a:r>
            <a:r>
              <a:rPr lang="pl-PL" sz="1600" b="1" dirty="0">
                <a:solidFill>
                  <a:schemeClr val="bg1"/>
                </a:solidFill>
              </a:rPr>
              <a:t>wizerunku ekonomii społecznej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7947" y="190766"/>
            <a:ext cx="284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Wyzwania nowego okresu 2021 -2027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9155" y="2332507"/>
            <a:ext cx="2815937" cy="1063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Zwiększenie zakresu zlecania zadań publicznych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9382" y="3499982"/>
            <a:ext cx="2815937" cy="965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Zwiększenie zakresu udziału w zamówieniach publicznych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51293" y="237660"/>
            <a:ext cx="385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Wstępne propozycje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54234" y="948396"/>
            <a:ext cx="2815937" cy="8964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Wspólna strategia promocji marki ES/ </a:t>
            </a:r>
            <a:r>
              <a:rPr lang="pl-PL" sz="1600" b="1" dirty="0" smtClean="0">
                <a:solidFill>
                  <a:schemeClr val="bg1"/>
                </a:solidFill>
              </a:rPr>
              <a:t>Stworzenie </a:t>
            </a:r>
            <a:r>
              <a:rPr lang="pl-PL" sz="1600" b="1" dirty="0">
                <a:solidFill>
                  <a:schemeClr val="bg1"/>
                </a:solidFill>
              </a:rPr>
              <a:t>jednej marki </a:t>
            </a:r>
            <a:r>
              <a:rPr lang="pl-PL" sz="16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454577" y="2320140"/>
            <a:ext cx="2815937" cy="1088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Edukacja JST, doradztwo/Edukacja i współpraca z RIO, NIK, KS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454235" y="3500061"/>
            <a:ext cx="2815937" cy="941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Edukacja JST, doradztwo/Edukacja i współpraca z RIO, NIK, KS. Zmiany prawne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805" y="4531155"/>
            <a:ext cx="2815937" cy="1192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Zwiększenie współpracy z biznesem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61658" y="4519359"/>
            <a:ext cx="2815937" cy="1192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Edukacja biznesu, wspólne inicjatywy z samorządem gospodarczym </a:t>
            </a:r>
          </a:p>
        </p:txBody>
      </p:sp>
      <p:sp>
        <p:nvSpPr>
          <p:cNvPr id="13" name="Elipsa 12"/>
          <p:cNvSpPr/>
          <p:nvPr/>
        </p:nvSpPr>
        <p:spPr>
          <a:xfrm>
            <a:off x="7020273" y="142504"/>
            <a:ext cx="1800200" cy="16862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Wspieranie popytu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461658" y="1880231"/>
            <a:ext cx="2815937" cy="323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Edukacja dzieci i młodzieży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851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3623592" y="1313826"/>
            <a:ext cx="5359896" cy="5472608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0" y="1385392"/>
            <a:ext cx="5607496" cy="5472608"/>
          </a:xfrm>
          <a:prstGeom prst="ellipse">
            <a:avLst/>
          </a:prstGeom>
          <a:solidFill>
            <a:schemeClr val="accent1">
              <a:lumMod val="7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4CEBF1F4-0AEB-C34B-AAA1-F2637867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484784"/>
            <a:ext cx="2016125" cy="216024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dirty="0">
                <a:solidFill>
                  <a:schemeClr val="bg1"/>
                </a:solidFill>
              </a:rPr>
              <a:t>Podmioty ekonomii społecznej i solidarnej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dirty="0">
                <a:solidFill>
                  <a:schemeClr val="bg1"/>
                </a:solidFill>
              </a:rPr>
              <a:t>(w tym przedsiębiorstwa społeczne)</a:t>
            </a:r>
          </a:p>
        </p:txBody>
      </p:sp>
      <p:sp>
        <p:nvSpPr>
          <p:cNvPr id="14" name="Prostokąt: zaokrąglone rogi 11">
            <a:extLst>
              <a:ext uri="{FF2B5EF4-FFF2-40B4-BE49-F238E27FC236}">
                <a16:creationId xmlns:a16="http://schemas.microsoft.com/office/drawing/2014/main" xmlns="" id="{6F585DC8-2EE9-A047-8BC1-72FFE2F1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132856"/>
            <a:ext cx="2040260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>
                <a:solidFill>
                  <a:schemeClr val="tx1"/>
                </a:solidFill>
              </a:rPr>
              <a:t>Popyt na dobra i usługi PES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000" b="1" dirty="0"/>
              <a:t>Na ile jest wspomagany</a:t>
            </a:r>
            <a:endParaRPr lang="pl-PL" altLang="pl-PL" sz="1000" b="1" dirty="0">
              <a:solidFill>
                <a:schemeClr val="tx1"/>
              </a:solidFill>
            </a:endParaRPr>
          </a:p>
        </p:txBody>
      </p:sp>
      <p:sp>
        <p:nvSpPr>
          <p:cNvPr id="19" name="Prostokąt: zaokrąglone rogi 11">
            <a:extLst>
              <a:ext uri="{FF2B5EF4-FFF2-40B4-BE49-F238E27FC236}">
                <a16:creationId xmlns:a16="http://schemas.microsoft.com/office/drawing/2014/main" xmlns="" id="{6F585DC8-2EE9-A047-8BC1-72FFE2F1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2132856"/>
            <a:ext cx="2040260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>
                <a:solidFill>
                  <a:schemeClr val="tx1"/>
                </a:solidFill>
              </a:rPr>
              <a:t>Podaż dóbr i usług PES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000" b="1" dirty="0"/>
              <a:t>Na ile jest wzmacniania</a:t>
            </a:r>
            <a:endParaRPr lang="pl-PL" altLang="pl-PL" sz="1000" b="1" dirty="0">
              <a:solidFill>
                <a:schemeClr val="tx1"/>
              </a:solidFill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771800" y="242088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10800000">
            <a:off x="5436096" y="242088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xmlns="" id="{DECD7A22-8032-354F-B1B2-6786D17A90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7475"/>
            <a:ext cx="9144000" cy="10033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Instrumenty rozwoju</a:t>
            </a:r>
            <a:r>
              <a:rPr kumimoji="0" lang="pl-PL" altLang="pl-PL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714BAB4F-E4F4-425F-9A8D-6FC5B7B86FA4}"/>
              </a:ext>
            </a:extLst>
          </p:cNvPr>
          <p:cNvSpPr/>
          <p:nvPr/>
        </p:nvSpPr>
        <p:spPr>
          <a:xfrm>
            <a:off x="5688124" y="3659506"/>
            <a:ext cx="2815937" cy="21457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CEL 1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dirty="0"/>
              <a:t>Zwiększenie potencjału ekonomicznego i oddziaływania społecznego podmiotów ekonomii społecznej i solidarnej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7E42F619-DF59-4DB3-87CA-14ED4A68DFFE}"/>
              </a:ext>
            </a:extLst>
          </p:cNvPr>
          <p:cNvSpPr/>
          <p:nvPr/>
        </p:nvSpPr>
        <p:spPr>
          <a:xfrm>
            <a:off x="574121" y="3645025"/>
            <a:ext cx="2815937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/>
              <a:t>CEL 2</a:t>
            </a:r>
          </a:p>
          <a:p>
            <a:pPr lvl="0" algn="ctr"/>
            <a:endParaRPr lang="pl-PL" sz="1600" b="1" dirty="0"/>
          </a:p>
          <a:p>
            <a:pPr lvl="0" algn="ctr"/>
            <a:r>
              <a:rPr lang="pl-PL" sz="1600" dirty="0"/>
              <a:t> </a:t>
            </a:r>
            <a:r>
              <a:rPr lang="pl-PL" dirty="0"/>
              <a:t>Zwiększenie roli ekonomii społecznej i solidarnej w polityce rozwoju społecznego i świadomości obywateli</a:t>
            </a:r>
          </a:p>
        </p:txBody>
      </p:sp>
    </p:spTree>
    <p:extLst>
      <p:ext uri="{BB962C8B-B14F-4D97-AF65-F5344CB8AC3E}">
        <p14:creationId xmlns:p14="http://schemas.microsoft.com/office/powerpoint/2010/main" val="318863988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404664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0"/>
            <a:ext cx="91340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Ekonomia społeczna – Planowane cele i rezultaty KKRES</a:t>
            </a:r>
          </a:p>
        </p:txBody>
      </p:sp>
    </p:spTree>
    <p:extLst>
      <p:ext uri="{BB962C8B-B14F-4D97-AF65-F5344CB8AC3E}">
        <p14:creationId xmlns:p14="http://schemas.microsoft.com/office/powerpoint/2010/main" val="22025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404664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0"/>
            <a:ext cx="91340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Ekonomia społeczna – Planowane cele i rezultaty KKRES</a:t>
            </a:r>
          </a:p>
        </p:txBody>
      </p:sp>
    </p:spTree>
    <p:extLst>
      <p:ext uri="{BB962C8B-B14F-4D97-AF65-F5344CB8AC3E}">
        <p14:creationId xmlns:p14="http://schemas.microsoft.com/office/powerpoint/2010/main" val="210791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Operacjonalizacja </a:t>
            </a:r>
            <a:r>
              <a:rPr lang="pl-PL" sz="3600" b="1" dirty="0">
                <a:solidFill>
                  <a:schemeClr val="tx2"/>
                </a:solidFill>
              </a:rPr>
              <a:t>działań w ramach EFS+</a:t>
            </a:r>
          </a:p>
        </p:txBody>
      </p:sp>
    </p:spTree>
    <p:extLst>
      <p:ext uri="{BB962C8B-B14F-4D97-AF65-F5344CB8AC3E}">
        <p14:creationId xmlns:p14="http://schemas.microsoft.com/office/powerpoint/2010/main" val="3479030753"/>
      </p:ext>
    </p:extLst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271713" y="1206500"/>
            <a:ext cx="4316412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/>
              <a:t>Zatrudnienie, edukacja i włączenie społeczne (EFS)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271713" y="2197100"/>
            <a:ext cx="4316412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/>
              <a:t>Inicjatywa na rzecz zatrudnienia ludzi młodych (YEI)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71713" y="3205163"/>
            <a:ext cx="431641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/>
              <a:t>Europejski Fundusz Pomocy Najbardziej Potrzebującym (FEAD)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271713" y="4321175"/>
            <a:ext cx="4316412" cy="900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Zatrudnienie i Innowacje społeczne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EaSI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271713" y="5356225"/>
            <a:ext cx="4316412" cy="900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Zdrowie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95288" y="4338638"/>
            <a:ext cx="1584325" cy="1935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Zarządzanie bezpośrednie/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pośrednie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395288" y="1206500"/>
            <a:ext cx="1584325" cy="293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/>
              <a:t>Zarządzanie </a:t>
            </a:r>
          </a:p>
          <a:p>
            <a:pPr algn="ctr" eaLnBrk="1" hangingPunct="1">
              <a:defRPr/>
            </a:pPr>
            <a:r>
              <a:rPr lang="pl-PL" dirty="0"/>
              <a:t>dzielone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0"/>
            <a:ext cx="913409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Uwarunkowania europejskie - Europejski Fundusz Społeczny +</a:t>
            </a:r>
          </a:p>
        </p:txBody>
      </p:sp>
      <p:sp>
        <p:nvSpPr>
          <p:cNvPr id="2" name="Prostokąt 1"/>
          <p:cNvSpPr/>
          <p:nvPr/>
        </p:nvSpPr>
        <p:spPr>
          <a:xfrm>
            <a:off x="7020272" y="2780928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ea typeface="Calibri" pitchFamily="34" charset="0"/>
                <a:cs typeface="Times New Roman" pitchFamily="18" charset="0"/>
              </a:rPr>
              <a:t>88,6 mld EUR </a:t>
            </a:r>
            <a:endParaRPr lang="pl-PL" sz="2400" dirty="0"/>
          </a:p>
        </p:txBody>
      </p:sp>
      <p:sp>
        <p:nvSpPr>
          <p:cNvPr id="3" name="Nawias klamrowy zamykający 2"/>
          <p:cNvSpPr/>
          <p:nvPr/>
        </p:nvSpPr>
        <p:spPr>
          <a:xfrm>
            <a:off x="6732240" y="1052736"/>
            <a:ext cx="288032" cy="2952328"/>
          </a:xfrm>
          <a:prstGeom prst="rightBrace">
            <a:avLst>
              <a:gd name="adj1" fmla="val 8333"/>
              <a:gd name="adj2" fmla="val 6568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236296" y="4511637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ea typeface="Calibri" pitchFamily="34" charset="0"/>
                <a:cs typeface="Times New Roman" pitchFamily="18" charset="0"/>
              </a:rPr>
              <a:t>761 mln 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7236296" y="5621615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ea typeface="Calibri" pitchFamily="34" charset="0"/>
                <a:cs typeface="Times New Roman" pitchFamily="18" charset="0"/>
              </a:rPr>
              <a:t>413 mln </a:t>
            </a:r>
            <a:endParaRPr lang="pl-PL" sz="2400" dirty="0"/>
          </a:p>
        </p:txBody>
      </p:sp>
      <p:sp>
        <p:nvSpPr>
          <p:cNvPr id="17" name="Prostokąt 16"/>
          <p:cNvSpPr/>
          <p:nvPr/>
        </p:nvSpPr>
        <p:spPr>
          <a:xfrm>
            <a:off x="6911752" y="476672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400" b="1" dirty="0"/>
              <a:t>Zakres wsparcia EFS+ określony w formie </a:t>
            </a:r>
            <a:r>
              <a:rPr lang="pl-PL" altLang="pl-PL" sz="1400" b="1" dirty="0">
                <a:solidFill>
                  <a:srgbClr val="FF0000"/>
                </a:solidFill>
              </a:rPr>
              <a:t>11 celów szczegółowych</a:t>
            </a:r>
            <a:r>
              <a:rPr lang="pl-PL" altLang="pl-PL" sz="1400" dirty="0">
                <a:solidFill>
                  <a:srgbClr val="FF0000"/>
                </a:solidFill>
              </a:rPr>
              <a:t> </a:t>
            </a:r>
            <a:r>
              <a:rPr lang="pl-PL" altLang="pl-PL" sz="1400" dirty="0"/>
              <a:t>(skupionych w trzech obszarach: </a:t>
            </a:r>
            <a:r>
              <a:rPr lang="pl-PL" altLang="pl-PL" sz="1400" b="1" dirty="0"/>
              <a:t>zatrudnienie, edukacja i włączenie społeczne</a:t>
            </a:r>
            <a:r>
              <a:rPr lang="pl-PL" altLang="pl-PL" sz="1400" dirty="0"/>
              <a:t>, wynikających </a:t>
            </a:r>
            <a:r>
              <a:rPr lang="pl-PL" altLang="pl-PL" sz="1400" b="1" dirty="0"/>
              <a:t>z zasad Europejskiego Filaru Praw Socjalnych</a:t>
            </a:r>
          </a:p>
        </p:txBody>
      </p:sp>
    </p:spTree>
    <p:extLst>
      <p:ext uri="{BB962C8B-B14F-4D97-AF65-F5344CB8AC3E}">
        <p14:creationId xmlns:p14="http://schemas.microsoft.com/office/powerpoint/2010/main" val="362185788"/>
      </p:ext>
    </p:extLst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0" y="0"/>
            <a:ext cx="91340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Założenia </a:t>
            </a:r>
            <a:r>
              <a:rPr lang="pl-PL" sz="2400" b="1" dirty="0"/>
              <a:t>U</a:t>
            </a:r>
            <a:r>
              <a:rPr lang="pl-PL" sz="2400" b="1" dirty="0" smtClean="0"/>
              <a:t>mowy Partnerstwa (LIPEIC 2019)</a:t>
            </a:r>
            <a:endParaRPr 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606608" y="908720"/>
            <a:ext cx="7920880" cy="611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/>
              <a:t>Cel Polityki 4 – Europa o silniejszym wymiarze społecznym (a </a:t>
            </a:r>
            <a:r>
              <a:rPr lang="pl-PL" sz="2400" b="1" dirty="0" err="1"/>
              <a:t>more</a:t>
            </a:r>
            <a:r>
              <a:rPr lang="pl-PL" sz="2400" b="1" dirty="0"/>
              <a:t> </a:t>
            </a:r>
            <a:r>
              <a:rPr lang="pl-PL" sz="2400" b="1" dirty="0" err="1"/>
              <a:t>Social</a:t>
            </a:r>
            <a:r>
              <a:rPr lang="pl-PL" sz="2400" b="1" dirty="0"/>
              <a:t> Europe)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Włączenie </a:t>
            </a:r>
            <a:r>
              <a:rPr lang="pl-PL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społeczne i integracja społeczna osób zagrożonych ubóstwem lub wykluczeniem społecznym</a:t>
            </a:r>
            <a:r>
              <a:rPr lang="pl-PL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 (…)</a:t>
            </a:r>
            <a:r>
              <a:rPr lang="pl-PL" sz="2200" dirty="0"/>
              <a:t> </a:t>
            </a:r>
            <a:endParaRPr lang="pl-PL" sz="22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dirty="0" smtClean="0"/>
              <a:t>- wzmacnianie </a:t>
            </a:r>
            <a:r>
              <a:rPr lang="pl-PL" sz="2200" dirty="0"/>
              <a:t>sektora ekonomii społecznej, w tym wspieranie bezpośrednie przedsiębiorstw społecznych i podmiotów ekonomii społecznej, wykorzystanie potencjału jednostek reintegracyjnych i przedsiębiorstw społecznych w integracji osób zagrożonych wykluczeniem społecznym, a także wzmacnianie popytu na dobra i usługi podmiotów ekonomii społecznej, szczególnie w obszarze usług społecznych;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1280"/>
      </p:ext>
    </p:extLst>
  </p:cSld>
  <p:clrMapOvr>
    <a:masterClrMapping/>
  </p:clrMapOvr>
  <p:transition spd="slow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51520" y="260648"/>
            <a:ext cx="8136904" cy="620688"/>
            <a:chOff x="3522" y="490779"/>
            <a:chExt cx="2481769" cy="855469"/>
          </a:xfrm>
        </p:grpSpPr>
        <p:sp>
          <p:nvSpPr>
            <p:cNvPr id="3" name="Prostokąt zaokrąglony 2"/>
            <p:cNvSpPr/>
            <p:nvPr/>
          </p:nvSpPr>
          <p:spPr>
            <a:xfrm>
              <a:off x="3522" y="869576"/>
              <a:ext cx="2481769" cy="47667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l-PL" b="1" dirty="0" smtClean="0"/>
                <a:t> CS VII - 1. Wsparcie rozwoju przedsiębiorstw społecznych</a:t>
              </a:r>
              <a:endParaRPr lang="pl-PL" b="1" dirty="0"/>
            </a:p>
          </p:txBody>
        </p:sp>
        <p:sp>
          <p:nvSpPr>
            <p:cNvPr id="4" name="Prostokąt 3"/>
            <p:cNvSpPr/>
            <p:nvPr/>
          </p:nvSpPr>
          <p:spPr>
            <a:xfrm>
              <a:off x="29389" y="490779"/>
              <a:ext cx="2430035" cy="83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800" b="1" kern="1200" dirty="0"/>
            </a:p>
          </p:txBody>
        </p:sp>
      </p:grpSp>
      <p:sp>
        <p:nvSpPr>
          <p:cNvPr id="5" name="Prostokąt zaokrąglony 4"/>
          <p:cNvSpPr/>
          <p:nvPr/>
        </p:nvSpPr>
        <p:spPr>
          <a:xfrm>
            <a:off x="395536" y="1772816"/>
            <a:ext cx="2232248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Dotacje na miejsca pracy i dotacje rozwojowe C1R1</a:t>
            </a:r>
            <a:endParaRPr lang="pl-PL" sz="16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95536" y="2564904"/>
            <a:ext cx="2232248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Usługi wsparcia na rzecz ES C1R1</a:t>
            </a:r>
            <a:endParaRPr lang="pl-PL" sz="16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940152" y="2564904"/>
            <a:ext cx="2232248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Rozwój sieci PS, z funkcją usług i finansowania  biznesowego C1R3</a:t>
            </a:r>
            <a:endParaRPr lang="pl-PL" sz="16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5940152" y="3652026"/>
            <a:ext cx="223224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Szkolenia dla menadżerów ES C1R3</a:t>
            </a:r>
            <a:endParaRPr lang="pl-PL" sz="16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18926" y="3140968"/>
            <a:ext cx="2232248" cy="7200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600" dirty="0" smtClean="0">
                <a:solidFill>
                  <a:schemeClr val="bg1"/>
                </a:solidFill>
              </a:rPr>
              <a:t>Wsparcie procesów reintegracyjnych w PS C1R2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51520" y="1556792"/>
            <a:ext cx="2520280" cy="50405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5724128" y="1556792"/>
            <a:ext cx="2664296" cy="51125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9087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Regionalny Program Operacyjny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724128" y="9087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Krajowy Program Operacyjny</a:t>
            </a:r>
            <a:endParaRPr lang="pl-PL" sz="1600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5940152" y="5661248"/>
            <a:ext cx="2304256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Innowacje społeczno- biznesowe ES C1R3</a:t>
            </a:r>
            <a:endParaRPr lang="pl-PL" sz="1600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2987824" y="1556792"/>
            <a:ext cx="2520280" cy="50405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3131840" y="1772816"/>
            <a:ext cx="223224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Wsparcie inicjatyw kooperatywnych na obszarach marginalizowanych C1R2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059832" y="9087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Program Ponadregionalny</a:t>
            </a:r>
            <a:endParaRPr lang="pl-PL" sz="16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5940152" y="1772816"/>
            <a:ext cx="2232248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Pożyczki  i inne instrumenty finansowe C1R1</a:t>
            </a:r>
            <a:endParaRPr lang="pl-PL" sz="1600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5940152" y="4275492"/>
            <a:ext cx="2232248" cy="639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Kooperacja z biznesem C2R1</a:t>
            </a:r>
            <a:endParaRPr lang="pl-PL" sz="1600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413665" y="3924344"/>
            <a:ext cx="2232248" cy="1160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600" dirty="0" smtClean="0">
                <a:solidFill>
                  <a:schemeClr val="bg1"/>
                </a:solidFill>
              </a:rPr>
              <a:t>Wsparcie procesów reintegracyjnych jednostkach reintegracyjnych C1R2</a:t>
            </a:r>
          </a:p>
        </p:txBody>
      </p:sp>
    </p:spTree>
    <p:extLst>
      <p:ext uri="{BB962C8B-B14F-4D97-AF65-F5344CB8AC3E}">
        <p14:creationId xmlns:p14="http://schemas.microsoft.com/office/powerpoint/2010/main" val="412298798"/>
      </p:ext>
    </p:extLst>
  </p:cSld>
  <p:clrMapOvr>
    <a:masterClrMapping/>
  </p:clrMapOvr>
  <p:transition spd="slow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83674" y="3721224"/>
            <a:ext cx="2232248" cy="6396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Promocja marki ES </a:t>
            </a:r>
          </a:p>
          <a:p>
            <a:pPr algn="ctr"/>
            <a:r>
              <a:rPr lang="pl-PL" sz="1600" dirty="0" smtClean="0"/>
              <a:t>C2R3</a:t>
            </a:r>
            <a:endParaRPr lang="pl-PL" sz="1600" dirty="0"/>
          </a:p>
        </p:txBody>
      </p:sp>
      <p:grpSp>
        <p:nvGrpSpPr>
          <p:cNvPr id="6" name="Grupa 5"/>
          <p:cNvGrpSpPr/>
          <p:nvPr/>
        </p:nvGrpSpPr>
        <p:grpSpPr>
          <a:xfrm>
            <a:off x="935596" y="260648"/>
            <a:ext cx="7560840" cy="620688"/>
            <a:chOff x="3522" y="490779"/>
            <a:chExt cx="2481769" cy="855469"/>
          </a:xfrm>
        </p:grpSpPr>
        <p:sp>
          <p:nvSpPr>
            <p:cNvPr id="7" name="Prostokąt zaokrąglony 6"/>
            <p:cNvSpPr/>
            <p:nvPr/>
          </p:nvSpPr>
          <p:spPr>
            <a:xfrm>
              <a:off x="3522" y="869576"/>
              <a:ext cx="2481769" cy="47667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l-PL" b="1" dirty="0" smtClean="0"/>
                <a:t>CS VII - 2. Wsparcie rozwoju sektora ekonomii społecznej</a:t>
              </a:r>
              <a:endParaRPr lang="pl-PL" b="1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29389" y="490779"/>
              <a:ext cx="2430035" cy="83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800" b="1" kern="1200" dirty="0"/>
            </a:p>
          </p:txBody>
        </p:sp>
      </p:grpSp>
      <p:sp>
        <p:nvSpPr>
          <p:cNvPr id="10" name="Prostokąt zaokrąglony 9"/>
          <p:cNvSpPr/>
          <p:nvPr/>
        </p:nvSpPr>
        <p:spPr>
          <a:xfrm>
            <a:off x="5526789" y="4409910"/>
            <a:ext cx="2304256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Działania edukacyjne dla dzieci i młodzieży C1R3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832140" y="91128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Krajowy Program Operacyjny</a:t>
            </a:r>
            <a:endParaRPr lang="pl-PL" sz="16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917594" y="3195463"/>
            <a:ext cx="2304256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Działania na rzecz promocji nowych rozwiązań partnerstwa publiczno-społecznego w JST  C2R1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863588" y="1556792"/>
            <a:ext cx="2520280" cy="50405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935596" y="9087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Regionalny Program Operacyjny</a:t>
            </a:r>
            <a:endParaRPr lang="pl-PL" sz="16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5364088" y="1484784"/>
            <a:ext cx="2664296" cy="51125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64410" y="1728010"/>
            <a:ext cx="2238397" cy="1404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</a:rPr>
              <a:t>Koordynacja działań w obszarze usług społecznych, </a:t>
            </a:r>
            <a:r>
              <a:rPr lang="pl-PL" sz="1600" dirty="0" err="1" smtClean="0">
                <a:solidFill>
                  <a:schemeClr val="tx1"/>
                </a:solidFill>
              </a:rPr>
              <a:t>deinstytucjonalizacji</a:t>
            </a:r>
            <a:r>
              <a:rPr lang="pl-PL" sz="1600" dirty="0" smtClean="0">
                <a:solidFill>
                  <a:schemeClr val="tx1"/>
                </a:solidFill>
              </a:rPr>
              <a:t> i partnerstwa publiczno-społecznegoC2R2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5544108" y="1728010"/>
            <a:ext cx="2304256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</a:rPr>
              <a:t>Koordynacja działań  (w tym monitorowanie) w obszarze usług społecznych, </a:t>
            </a:r>
            <a:r>
              <a:rPr lang="pl-PL" sz="1600" dirty="0" err="1" smtClean="0">
                <a:solidFill>
                  <a:schemeClr val="tx1"/>
                </a:solidFill>
              </a:rPr>
              <a:t>deinstytucjonalizacji</a:t>
            </a:r>
            <a:r>
              <a:rPr lang="pl-PL" sz="1600" dirty="0" smtClean="0">
                <a:solidFill>
                  <a:schemeClr val="tx1"/>
                </a:solidFill>
              </a:rPr>
              <a:t> i partnerstwa publiczno-społecznegoC2R2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6842"/>
      </p:ext>
    </p:extLst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3851920" y="1412776"/>
            <a:ext cx="5287888" cy="5472608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-63388" y="1386653"/>
            <a:ext cx="5211452" cy="5472608"/>
          </a:xfrm>
          <a:prstGeom prst="ellipse">
            <a:avLst/>
          </a:prstGeom>
          <a:solidFill>
            <a:schemeClr val="accent1">
              <a:lumMod val="7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4CEBF1F4-0AEB-C34B-AAA1-F2637867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484784"/>
            <a:ext cx="2016125" cy="216024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dirty="0">
                <a:solidFill>
                  <a:schemeClr val="bg1"/>
                </a:solidFill>
              </a:rPr>
              <a:t>Podmioty ekonomii społecznej i solidarnej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dirty="0">
                <a:solidFill>
                  <a:schemeClr val="bg1"/>
                </a:solidFill>
              </a:rPr>
              <a:t>(w tym przedsiębiorstwa społeczne)</a:t>
            </a:r>
          </a:p>
        </p:txBody>
      </p:sp>
      <p:sp>
        <p:nvSpPr>
          <p:cNvPr id="14" name="Prostokąt: zaokrąglone rogi 11">
            <a:extLst>
              <a:ext uri="{FF2B5EF4-FFF2-40B4-BE49-F238E27FC236}">
                <a16:creationId xmlns:a16="http://schemas.microsoft.com/office/drawing/2014/main" xmlns="" id="{6F585DC8-2EE9-A047-8BC1-72FFE2F1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132856"/>
            <a:ext cx="2040260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>
                <a:solidFill>
                  <a:schemeClr val="tx1"/>
                </a:solidFill>
              </a:rPr>
              <a:t>Popyt na dobra i usługi PES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000" b="1" dirty="0"/>
              <a:t>Na ile jest wspomagany</a:t>
            </a:r>
            <a:endParaRPr lang="pl-PL" altLang="pl-PL" sz="1000" b="1" dirty="0">
              <a:solidFill>
                <a:schemeClr val="tx1"/>
              </a:solidFill>
            </a:endParaRPr>
          </a:p>
        </p:txBody>
      </p:sp>
      <p:sp>
        <p:nvSpPr>
          <p:cNvPr id="15" name="Prostokąt: zaokrąglone rogi 20">
            <a:extLst>
              <a:ext uri="{FF2B5EF4-FFF2-40B4-BE49-F238E27FC236}">
                <a16:creationId xmlns:a16="http://schemas.microsoft.com/office/drawing/2014/main" xmlns="" id="{44822162-F4A9-48F3-AC87-0EE6F0A546F3}"/>
              </a:ext>
            </a:extLst>
          </p:cNvPr>
          <p:cNvSpPr/>
          <p:nvPr/>
        </p:nvSpPr>
        <p:spPr bwMode="auto">
          <a:xfrm>
            <a:off x="2407568" y="5412258"/>
            <a:ext cx="3964632" cy="609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/>
              <a:t>Regulacje i polityka, </a:t>
            </a:r>
            <a:r>
              <a:rPr lang="pl-PL" altLang="pl-PL" b="1" dirty="0" smtClean="0"/>
              <a:t>koordynacja, elastyczność funduszowa</a:t>
            </a:r>
            <a:endParaRPr lang="pl-PL" altLang="pl-PL" b="1" dirty="0"/>
          </a:p>
        </p:txBody>
      </p:sp>
      <p:sp>
        <p:nvSpPr>
          <p:cNvPr id="16" name="Prostokąt: zaokrąglone rogi 20">
            <a:extLst>
              <a:ext uri="{FF2B5EF4-FFF2-40B4-BE49-F238E27FC236}">
                <a16:creationId xmlns:a16="http://schemas.microsoft.com/office/drawing/2014/main" xmlns="" id="{44822162-F4A9-48F3-AC87-0EE6F0A546F3}"/>
              </a:ext>
            </a:extLst>
          </p:cNvPr>
          <p:cNvSpPr/>
          <p:nvPr/>
        </p:nvSpPr>
        <p:spPr bwMode="auto">
          <a:xfrm>
            <a:off x="4427984" y="3789040"/>
            <a:ext cx="194421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/>
              <a:t>Rozwiązania finansowe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b="1" dirty="0"/>
          </a:p>
        </p:txBody>
      </p:sp>
      <p:sp>
        <p:nvSpPr>
          <p:cNvPr id="19" name="Prostokąt: zaokrąglone rogi 11">
            <a:extLst>
              <a:ext uri="{FF2B5EF4-FFF2-40B4-BE49-F238E27FC236}">
                <a16:creationId xmlns:a16="http://schemas.microsoft.com/office/drawing/2014/main" xmlns="" id="{6F585DC8-2EE9-A047-8BC1-72FFE2F1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2132856"/>
            <a:ext cx="2040260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>
                <a:solidFill>
                  <a:schemeClr val="tx1"/>
                </a:solidFill>
              </a:rPr>
              <a:t>Podaż dóbr i usług PES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000" b="1" dirty="0"/>
              <a:t>Na ile jest wzmacniania</a:t>
            </a:r>
            <a:endParaRPr lang="pl-PL" altLang="pl-PL" sz="1000" b="1" dirty="0">
              <a:solidFill>
                <a:schemeClr val="tx1"/>
              </a:solidFill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771800" y="242088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10800000">
            <a:off x="5436096" y="242088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xmlns="" id="{DECD7A22-8032-354F-B1B2-6786D17A90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7475"/>
            <a:ext cx="9144000" cy="10033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Instrumenty rozwoju</a:t>
            </a:r>
            <a:r>
              <a:rPr kumimoji="0" lang="pl-PL" altLang="pl-PL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Prostokąt: zaokrąglone rogi 20">
            <a:extLst>
              <a:ext uri="{FF2B5EF4-FFF2-40B4-BE49-F238E27FC236}">
                <a16:creationId xmlns:a16="http://schemas.microsoft.com/office/drawing/2014/main" xmlns="" id="{44822162-F4A9-48F3-AC87-0EE6F0A546F3}"/>
              </a:ext>
            </a:extLst>
          </p:cNvPr>
          <p:cNvSpPr/>
          <p:nvPr/>
        </p:nvSpPr>
        <p:spPr bwMode="auto">
          <a:xfrm>
            <a:off x="4427984" y="4562009"/>
            <a:ext cx="194421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/>
              <a:t>Usługi wsparcia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b="1" dirty="0"/>
          </a:p>
        </p:txBody>
      </p:sp>
      <p:sp>
        <p:nvSpPr>
          <p:cNvPr id="24" name="Prostokąt: zaokrąglone rogi 20">
            <a:extLst>
              <a:ext uri="{FF2B5EF4-FFF2-40B4-BE49-F238E27FC236}">
                <a16:creationId xmlns:a16="http://schemas.microsoft.com/office/drawing/2014/main" xmlns="" id="{44822162-F4A9-48F3-AC87-0EE6F0A546F3}"/>
              </a:ext>
            </a:extLst>
          </p:cNvPr>
          <p:cNvSpPr/>
          <p:nvPr/>
        </p:nvSpPr>
        <p:spPr bwMode="auto">
          <a:xfrm>
            <a:off x="2407568" y="4562009"/>
            <a:ext cx="194421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 err="1"/>
              <a:t>RozpoznawalnośćWizerunek</a:t>
            </a:r>
            <a:endParaRPr lang="pl-PL" altLang="pl-PL" b="1" dirty="0"/>
          </a:p>
        </p:txBody>
      </p:sp>
      <p:sp>
        <p:nvSpPr>
          <p:cNvPr id="25" name="Prostokąt: zaokrąglone rogi 20">
            <a:extLst>
              <a:ext uri="{FF2B5EF4-FFF2-40B4-BE49-F238E27FC236}">
                <a16:creationId xmlns:a16="http://schemas.microsoft.com/office/drawing/2014/main" xmlns="" id="{44822162-F4A9-48F3-AC87-0EE6F0A546F3}"/>
              </a:ext>
            </a:extLst>
          </p:cNvPr>
          <p:cNvSpPr/>
          <p:nvPr/>
        </p:nvSpPr>
        <p:spPr bwMode="auto">
          <a:xfrm>
            <a:off x="2407568" y="3776843"/>
            <a:ext cx="194421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b="1" dirty="0"/>
              <a:t>Rynek ES – JST/biznes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470477" y="3444721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Stan sektora ekonomii społecznej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3284984"/>
            <a:ext cx="1547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Kontekst </a:t>
            </a:r>
            <a:r>
              <a:rPr lang="pl-PL" sz="2000" b="1" dirty="0" err="1"/>
              <a:t>społeczno</a:t>
            </a:r>
            <a:r>
              <a:rPr lang="pl-PL" sz="2000" b="1" dirty="0"/>
              <a:t> – gospodarczy</a:t>
            </a:r>
          </a:p>
          <a:p>
            <a:r>
              <a:rPr lang="pl-PL" sz="2000" b="1" dirty="0"/>
              <a:t>Sytuacja na rynku pracy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9155" y="1020402"/>
            <a:ext cx="2815937" cy="1347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Sytuacja na rynku pracy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Rekordowo niskie bezrobocie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Brak osób do aktywizacji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17947" y="190766"/>
            <a:ext cx="284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Wyzwania nowego okresu 2021 -2027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9155" y="2431362"/>
            <a:ext cx="2815937" cy="1429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Sytuacja na rynku pracy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Duże zróżnicowanie regionalne  (obszary marginalizowane)</a:t>
            </a:r>
          </a:p>
        </p:txBody>
      </p:sp>
      <p:sp>
        <p:nvSpPr>
          <p:cNvPr id="7" name="Prostokąt 6"/>
          <p:cNvSpPr/>
          <p:nvPr/>
        </p:nvSpPr>
        <p:spPr>
          <a:xfrm>
            <a:off x="491570" y="3927493"/>
            <a:ext cx="2815937" cy="1371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Sytuacja na rynku pracy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Poszukiwanie obszarów rozwojowych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51293" y="237660"/>
            <a:ext cx="385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Wstępne propozycje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63370" y="1020402"/>
            <a:ext cx="2815937" cy="1347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Poszerzenie grup docelowych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Nieaktywni zawodowo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454578" y="2438894"/>
            <a:ext cx="2815937" cy="141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Skupienie się na niezatrudnionych na obszarach marginalizowanych i tracących funkcje społ.-gospodarcze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45329" y="3915699"/>
            <a:ext cx="2815937" cy="1368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Inwestowanie w PES w usługach społecznych i gospodarce obiegu </a:t>
            </a:r>
            <a:r>
              <a:rPr lang="pl-PL" sz="1600" b="1" dirty="0" smtClean="0">
                <a:solidFill>
                  <a:schemeClr val="bg1"/>
                </a:solidFill>
              </a:rPr>
              <a:t>zamkniętego oraz (?)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020273" y="142504"/>
            <a:ext cx="1800200" cy="16862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Sytuacja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Społeczno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gospodarcza</a:t>
            </a:r>
          </a:p>
        </p:txBody>
      </p:sp>
    </p:spTree>
    <p:extLst>
      <p:ext uri="{BB962C8B-B14F-4D97-AF65-F5344CB8AC3E}">
        <p14:creationId xmlns:p14="http://schemas.microsoft.com/office/powerpoint/2010/main" val="90785298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652120" y="652534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Źródło: GUS BAEL III kwartał 2018</a:t>
            </a:r>
            <a:endParaRPr lang="pl-PL" sz="1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Poziom bezrobocia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10600"/>
            <a:ext cx="8470407" cy="53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078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652120" y="652534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Źródło: GUS, BAEL III kwartał 2018</a:t>
            </a:r>
            <a:endParaRPr lang="pl-PL" sz="1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052736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Deficyt osób aktywnych zawodowo </a:t>
            </a:r>
            <a:r>
              <a:rPr lang="pl-PL" sz="2800" b="1" dirty="0" smtClean="0">
                <a:solidFill>
                  <a:schemeClr val="bg1"/>
                </a:solidFill>
              </a:rPr>
              <a:t>- bierni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zawodowo</a:t>
            </a:r>
            <a:endParaRPr lang="pl-P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394796"/>
              </p:ext>
            </p:extLst>
          </p:nvPr>
        </p:nvGraphicFramePr>
        <p:xfrm>
          <a:off x="323528" y="1052736"/>
          <a:ext cx="8496944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20168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332656"/>
            <a:ext cx="9144000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Obszary marginalizowane i miast </a:t>
            </a:r>
            <a:r>
              <a:rPr lang="pl-PL" sz="2800" b="1" dirty="0" err="1" smtClean="0">
                <a:solidFill>
                  <a:schemeClr val="bg1"/>
                </a:solidFill>
              </a:rPr>
              <a:t>atracące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>
                <a:solidFill>
                  <a:schemeClr val="bg1"/>
                </a:solidFill>
              </a:rPr>
              <a:t>funkcje społeczno-gospodarcze </a:t>
            </a:r>
            <a:r>
              <a:rPr lang="pl-PL" sz="2800" b="1" dirty="0" smtClean="0">
                <a:solidFill>
                  <a:schemeClr val="bg1"/>
                </a:solidFill>
              </a:rPr>
              <a:t>(KSRR, Program 2020+)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95661"/>
            <a:ext cx="7690717" cy="5262339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potyram\Desktop\Prognoza dla gmin\R\Z granicami woj\Ods65 20 201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7521"/>
            <a:ext cx="4286250" cy="399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C:\Users\potyram\Desktop\Prognoza dla gmin\R\Z granicami woj\Ods65 20 203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72" y="1551394"/>
            <a:ext cx="4319905" cy="400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Gminy, w których odsetek ludności w wieku 65 lat i więcej przekracza 20%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57332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2016</a:t>
            </a:r>
            <a:endParaRPr lang="pl-PL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21089" y="563263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2030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98051" y="6467895"/>
            <a:ext cx="4572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Prognoza ludności gmin na </a:t>
            </a:r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lata 2017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2030, GUS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780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9155" y="1020403"/>
            <a:ext cx="2815937" cy="1034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Słaba </a:t>
            </a:r>
            <a:r>
              <a:rPr lang="pl-PL" b="1" dirty="0" smtClean="0">
                <a:solidFill>
                  <a:schemeClr val="bg1"/>
                </a:solidFill>
              </a:rPr>
              <a:t>ekonomizacja </a:t>
            </a:r>
            <a:r>
              <a:rPr lang="pl-PL" b="1" dirty="0">
                <a:solidFill>
                  <a:schemeClr val="bg1"/>
                </a:solidFill>
              </a:rPr>
              <a:t>NGO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Atutem działania w usługach społecznych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7947" y="190766"/>
            <a:ext cx="284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Wyzwania nowego okresu 2021 -2027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9155" y="2130627"/>
            <a:ext cx="2815937" cy="980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Mała liczba przedsiębiorstw społecznych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91569" y="3179348"/>
            <a:ext cx="2815937" cy="965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Słaby stan finansowy, kapitałowy i kompetencyjny przedsiębiorstw społecznych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51293" y="237660"/>
            <a:ext cx="385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Wstępne propozycje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63370" y="1020403"/>
            <a:ext cx="2815937" cy="1034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Zbudowanie wsparcia dla lokalnych NGO realizujących usługi społeczne 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463484" y="2142010"/>
            <a:ext cx="2815937" cy="945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Więcej przedsiębiorstw społecznych/miejsc pracy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54235" y="3167552"/>
            <a:ext cx="2815937" cy="941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Dywersyfikacja źródeł finansowania i lepsze usługi wsparcia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81179" y="4210521"/>
            <a:ext cx="2815937" cy="107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Niekorzystny stan „starej” ekonomii społecznej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1881" y="5348572"/>
            <a:ext cx="2815937" cy="117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Słaby stan społecznego </a:t>
            </a:r>
            <a:r>
              <a:rPr lang="pl-PL" sz="1600" b="1" dirty="0" smtClean="0">
                <a:solidFill>
                  <a:schemeClr val="bg1"/>
                </a:solidFill>
              </a:rPr>
              <a:t>oddziaływania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43845" y="4186850"/>
            <a:ext cx="2815937" cy="108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Zbudowanie wsparcia dla spółdzielni inwalidów – zablokowanie procesu likwidacji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434938" y="5326882"/>
            <a:ext cx="2815937" cy="1126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Ocena społecznego oddziaływania jako nierozłączny element wsparcia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Doskonalenie wewnętrznego </a:t>
            </a:r>
            <a:r>
              <a:rPr lang="pl-PL" sz="1400" b="1" dirty="0" err="1">
                <a:solidFill>
                  <a:schemeClr val="bg1"/>
                </a:solidFill>
              </a:rPr>
              <a:t>oddzialywania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328064" y="2128155"/>
            <a:ext cx="2685308" cy="945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Zróżnicowanie wsparcie dotacyjnego </a:t>
            </a:r>
            <a:r>
              <a:rPr lang="pl-PL" sz="1600" b="1" dirty="0" smtClean="0">
                <a:solidFill>
                  <a:schemeClr val="bg1"/>
                </a:solidFill>
              </a:rPr>
              <a:t>, wsparcie kapitałowe!!!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17673" y="3171204"/>
            <a:ext cx="2685308" cy="945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Rozbudowa systemu usług doradczych w oparciu o </a:t>
            </a:r>
            <a:r>
              <a:rPr lang="pl-PL" sz="1600" b="1" dirty="0" smtClean="0">
                <a:solidFill>
                  <a:schemeClr val="bg1"/>
                </a:solidFill>
              </a:rPr>
              <a:t>popyt oraz sieciowanie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7020273" y="142504"/>
            <a:ext cx="1800200" cy="16862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Stan sektora PES</a:t>
            </a:r>
          </a:p>
        </p:txBody>
      </p:sp>
    </p:spTree>
    <p:extLst>
      <p:ext uri="{BB962C8B-B14F-4D97-AF65-F5344CB8AC3E}">
        <p14:creationId xmlns:p14="http://schemas.microsoft.com/office/powerpoint/2010/main" val="14414851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9155" y="1020403"/>
            <a:ext cx="2815937" cy="1212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Krótkoterminowość w finansowaniu usług wsparcia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7947" y="190766"/>
            <a:ext cx="284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Wyzwania nowego okresu 2021 -2027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9155" y="2332507"/>
            <a:ext cx="2815937" cy="1063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Potrzeba podniesienia jakości doradztwa/sposób dystrybucji/system popytowy 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9382" y="3499982"/>
            <a:ext cx="2815937" cy="965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Potrzeba łączenia źródeł finansowania (EFS, Fundusz Pracy, PFRON)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51293" y="237660"/>
            <a:ext cx="385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Wstępne propozycje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63370" y="1020403"/>
            <a:ext cx="2815937" cy="1176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Usługi wsparcia /dotacje kontraktowane na cały okres – rola kontroli jakości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454577" y="2320140"/>
            <a:ext cx="2815937" cy="1088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Modernizacja systemu akredytacji/proces/organizator nie realizator/edukacja OWES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54235" y="3500061"/>
            <a:ext cx="2815937" cy="941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Stworzenie warunków łączenia projektowych i publicznych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16805" y="4531155"/>
            <a:ext cx="2815937" cy="1192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Potrzeba rozwoju instrumentów zwrotnych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61658" y="4519359"/>
            <a:ext cx="2815937" cy="1192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Narzędzia finansowe dostosowane do potrzeb/obrotówka, wsparcie kapitałowe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020273" y="142504"/>
            <a:ext cx="1800200" cy="16862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Wspieranie podaży</a:t>
            </a:r>
          </a:p>
        </p:txBody>
      </p:sp>
    </p:spTree>
    <p:extLst>
      <p:ext uri="{BB962C8B-B14F-4D97-AF65-F5344CB8AC3E}">
        <p14:creationId xmlns:p14="http://schemas.microsoft.com/office/powerpoint/2010/main" val="14414851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984</Words>
  <Application>Microsoft Office PowerPoint</Application>
  <PresentationFormat>Pokaz na ekranie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 Bold</vt:lpstr>
      <vt:lpstr>Symbol</vt:lpstr>
      <vt:lpstr>Times New Roman</vt:lpstr>
      <vt:lpstr>Motyw pakietu Office</vt:lpstr>
      <vt:lpstr>Ekonomia społeczna  a Fundusze Europejskie 2020+ Dotychczasowe wnioski i cele na przyszłą perspektywę finansową 2021-2027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Czarek</dc:creator>
  <cp:lastModifiedBy>Iwona Kedziera</cp:lastModifiedBy>
  <cp:revision>82</cp:revision>
  <dcterms:created xsi:type="dcterms:W3CDTF">2018-12-14T11:13:28Z</dcterms:created>
  <dcterms:modified xsi:type="dcterms:W3CDTF">2019-10-14T06:37:00Z</dcterms:modified>
</cp:coreProperties>
</file>