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8" r:id="rId1"/>
  </p:sldMasterIdLst>
  <p:handoutMasterIdLst>
    <p:handoutMasterId r:id="rId8"/>
  </p:handoutMasterIdLst>
  <p:sldIdLst>
    <p:sldId id="256" r:id="rId2"/>
    <p:sldId id="270" r:id="rId3"/>
    <p:sldId id="272" r:id="rId4"/>
    <p:sldId id="273" r:id="rId5"/>
    <p:sldId id="274" r:id="rId6"/>
    <p:sldId id="276" r:id="rId7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D8DFC-BCF5-4786-AD41-D092E94F1097}" type="datetimeFigureOut">
              <a:rPr lang="pl-PL" smtClean="0"/>
              <a:t>2020-09-22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F1ECC-1868-46B4-9615-7ACDEEC64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4242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5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81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016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2222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3772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4703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4951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7432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2212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659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332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03822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23194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326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971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23035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279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C2C0610-AB16-468A-A384-34C0FD170326}" type="datetimeFigureOut">
              <a:rPr lang="pl-PL" smtClean="0"/>
              <a:t>2020-09-22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63966F-F38E-492F-96D5-47482F85ED3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49017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  <p:sldLayoutId id="2147484070" r:id="rId12"/>
    <p:sldLayoutId id="2147484071" r:id="rId13"/>
    <p:sldLayoutId id="2147484072" r:id="rId14"/>
    <p:sldLayoutId id="2147484073" r:id="rId15"/>
    <p:sldLayoutId id="2147484074" r:id="rId16"/>
    <p:sldLayoutId id="214748407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36518" y="1465119"/>
            <a:ext cx="9871364" cy="3958935"/>
          </a:xfrm>
        </p:spPr>
        <p:txBody>
          <a:bodyPr>
            <a:noAutofit/>
          </a:bodyPr>
          <a:lstStyle/>
          <a:p>
            <a:pPr algn="ctr"/>
            <a:r>
              <a:rPr lang="pl-PL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WOJEWÓDZKA SPOŁECZNA RADA </a:t>
            </a:r>
            <a:br>
              <a:rPr lang="pl-PL" sz="6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DS. OSÓB NIEPEŁNOSPRAWNYCH</a:t>
            </a:r>
            <a:endParaRPr lang="pl-PL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57746" y="5839691"/>
            <a:ext cx="3245427" cy="405245"/>
          </a:xfrm>
        </p:spPr>
        <p:txBody>
          <a:bodyPr>
            <a:normAutofit fontScale="92500"/>
          </a:bodyPr>
          <a:lstStyle/>
          <a:p>
            <a:r>
              <a:rPr lang="pl-P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Lublin, 25 września 2020 r.</a:t>
            </a:r>
            <a:endParaRPr lang="pl-P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2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1504950" y="292100"/>
            <a:ext cx="9601200" cy="148590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WYSOKOŚĆ ŚRODKÓW </a:t>
            </a: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PFRON PRZEZNACZONA </a:t>
            </a: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NA REALIZACJĘ ZADAŃ </a:t>
            </a: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 LATACH 2019 - 2020</a:t>
            </a:r>
            <a:endParaRPr lang="pl-PL" sz="2800" dirty="0"/>
          </a:p>
        </p:txBody>
      </p:sp>
      <p:graphicFrame>
        <p:nvGraphicFramePr>
          <p:cNvPr id="12" name="Symbol zastępczy zawartości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51956385"/>
              </p:ext>
            </p:extLst>
          </p:nvPr>
        </p:nvGraphicFramePr>
        <p:xfrm>
          <a:off x="939800" y="2006601"/>
          <a:ext cx="10337800" cy="3880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7900"/>
                <a:gridCol w="2171700"/>
                <a:gridCol w="2108200"/>
              </a:tblGrid>
              <a:tr h="838199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Nazwa zadania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1512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Dofinansowanie kosztów działania ZAZ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6 456 562,00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8 562 793,00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1512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Dofinansowanie robót budowlanych dotyczących obiektów służących rehabilitacji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3 528 358,00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3 558 726,00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15126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3"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Zadania z zakresu rehabilitacji zawodowej i społecznej osób niepełnosprawnych zlecane fundacjom oraz organizacjom pozarządowym</a:t>
                      </a:r>
                    </a:p>
                    <a:p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770 </a:t>
                      </a: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871,00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801 113,00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15126">
                <a:tc>
                  <a:txBody>
                    <a:bodyPr/>
                    <a:lstStyle/>
                    <a:p>
                      <a:pPr algn="ctr"/>
                      <a:r>
                        <a:rPr lang="pl-PL" sz="2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</a:t>
                      </a:r>
                      <a:endParaRPr lang="pl-PL" sz="2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10 755 </a:t>
                      </a:r>
                      <a:r>
                        <a:rPr lang="pl-PL" sz="2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791,00</a:t>
                      </a:r>
                      <a:endParaRPr lang="pl-PL" sz="2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12 922 632,00</a:t>
                      </a:r>
                      <a:endParaRPr lang="pl-PL" sz="2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39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736600" y="292100"/>
            <a:ext cx="10706100" cy="148590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WYSOKOŚĆ ŚRODKÓW </a:t>
            </a: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PFRON PRZEZNACZONA </a:t>
            </a: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DOFINANSOWANIE KOSZTÓW DZIAŁANIA ZAZ </a:t>
            </a:r>
            <a:br>
              <a:rPr lang="pl-PL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 LATACH 2019 - 2020</a:t>
            </a:r>
            <a:endParaRPr lang="pl-PL" sz="2800" dirty="0"/>
          </a:p>
        </p:txBody>
      </p:sp>
      <p:graphicFrame>
        <p:nvGraphicFramePr>
          <p:cNvPr id="12" name="Symbol zastępczy zawartości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64460768"/>
              </p:ext>
            </p:extLst>
          </p:nvPr>
        </p:nvGraphicFramePr>
        <p:xfrm>
          <a:off x="939800" y="2006601"/>
          <a:ext cx="10337800" cy="3345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4914900"/>
                <a:gridCol w="2171700"/>
                <a:gridCol w="2108200"/>
              </a:tblGrid>
              <a:tr h="838199"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Nazwa zadania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1049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pl-PL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Dofinansowanie kosztów działania ZAZ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pl-PL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6 456 562,00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8 562 793,00</a:t>
                      </a:r>
                    </a:p>
                  </a:txBody>
                  <a:tcPr anchor="ctr"/>
                </a:tc>
              </a:tr>
              <a:tr h="4953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pl-PL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tym:</a:t>
                      </a:r>
                      <a:endParaRPr lang="pl-PL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środki </a:t>
                      </a:r>
                      <a:r>
                        <a:rPr lang="pl-PL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algorytmowe</a:t>
                      </a:r>
                      <a:r>
                        <a:rPr lang="pl-PL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6 324 500,00</a:t>
                      </a:r>
                    </a:p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(8 umów)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7 300 000,00</a:t>
                      </a:r>
                    </a:p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(8 umów)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68300">
                <a:tc vMerge="1">
                  <a:txBody>
                    <a:bodyPr/>
                    <a:lstStyle/>
                    <a:p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środki dodatkowe 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132 000,00</a:t>
                      </a:r>
                    </a:p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(dot. 2 </a:t>
                      </a:r>
                      <a:r>
                        <a:rPr lang="pl-PL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zaz</a:t>
                      </a: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1 262 793,00</a:t>
                      </a:r>
                    </a:p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(dot. 8 </a:t>
                      </a:r>
                      <a:r>
                        <a:rPr lang="pl-PL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zaz</a:t>
                      </a: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47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939800" y="292100"/>
            <a:ext cx="10718800" cy="158750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WYSOKOŚĆ ŚRODKÓW PFRON PRZEZNACZONA NA </a:t>
            </a:r>
            <a:b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DOFINANSOWANIE ROBÓT BUDOWLANYCH DOTYCZĄCYCH OBIEKTÓW SŁUŻĄCYCH REHABILITACJI </a:t>
            </a:r>
            <a:br>
              <a:rPr lang="pl-PL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LATACH 2019 - 2020</a:t>
            </a:r>
            <a:endParaRPr lang="pl-PL" sz="2800" dirty="0"/>
          </a:p>
        </p:txBody>
      </p:sp>
      <p:graphicFrame>
        <p:nvGraphicFramePr>
          <p:cNvPr id="12" name="Symbol zastępczy zawartości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61964493"/>
              </p:ext>
            </p:extLst>
          </p:nvPr>
        </p:nvGraphicFramePr>
        <p:xfrm>
          <a:off x="939800" y="2117690"/>
          <a:ext cx="10337800" cy="2567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7900"/>
                <a:gridCol w="2171700"/>
                <a:gridCol w="2108200"/>
              </a:tblGrid>
              <a:tr h="657762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Nazwa zadania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8409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Dofinansowanie robót budowlanych dotyczących obiektów służących rehabilitacji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3 528 358,00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3 558 726,00</a:t>
                      </a:r>
                    </a:p>
                  </a:txBody>
                  <a:tcPr anchor="ctr"/>
                </a:tc>
              </a:tr>
              <a:tr h="4877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złożonych wniosków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80860">
                <a:tc>
                  <a:txBody>
                    <a:bodyPr/>
                    <a:lstStyle/>
                    <a:p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zawartych umów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8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939800" y="215900"/>
            <a:ext cx="10985500" cy="156210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WYSOKOŚĆ ŚRODKÓW PFRON PRZEZNACZONA NA </a:t>
            </a:r>
            <a:b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ZADANIA Z ZAKRESU REHABILITACJI ZAWODOWEJ I SPOŁECZNEJ ON ZLECANE FUNDACJOM ORAZ ORGANIZACJOM POZARZĄDOWYM </a:t>
            </a:r>
            <a:r>
              <a:rPr lang="pl-PL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W LATACH 2019 - 2020</a:t>
            </a:r>
            <a:endParaRPr lang="pl-PL" sz="2800" dirty="0"/>
          </a:p>
        </p:txBody>
      </p:sp>
      <p:graphicFrame>
        <p:nvGraphicFramePr>
          <p:cNvPr id="12" name="Symbol zastępczy zawartości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50418214"/>
              </p:ext>
            </p:extLst>
          </p:nvPr>
        </p:nvGraphicFramePr>
        <p:xfrm>
          <a:off x="939800" y="2240224"/>
          <a:ext cx="10807702" cy="4264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291"/>
                <a:gridCol w="3027219"/>
                <a:gridCol w="2804390"/>
                <a:gridCol w="1892300"/>
                <a:gridCol w="1968502"/>
              </a:tblGrid>
              <a:tr h="731212">
                <a:tc gridSpan="3"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Nazwa zadania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06716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Zadania z zakresu rehabilitacji zawodowej i społecznej osób niepełnosprawnych zlecane fundacjom oraz organizacjom pozarządowym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770 </a:t>
                      </a: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871,00</a:t>
                      </a:r>
                      <a:endParaRPr lang="pl-PL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801 113,00</a:t>
                      </a:r>
                    </a:p>
                    <a:p>
                      <a:pPr algn="r"/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408455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tego: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tryb konkursowy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złożonych ofert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pl-PL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zawartych umów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2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wysokość środków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729 229,00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799 630,00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tryb pozakonkursowy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złożonych ofert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Uzależniony od powstałych</a:t>
                      </a:r>
                      <a:r>
                        <a:rPr lang="pl-PL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rezerw </a:t>
                      </a:r>
                      <a:r>
                        <a:rPr lang="pl-PL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finans</a:t>
                      </a:r>
                      <a:r>
                        <a:rPr lang="pl-PL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8455">
                <a:tc vMerge="1">
                  <a:txBody>
                    <a:bodyPr/>
                    <a:lstStyle/>
                    <a:p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zawartych umów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5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wysokość środków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41 600,00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72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939800" y="292100"/>
            <a:ext cx="10337800" cy="148590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WYSOKOŚĆ ŚRODKÓW </a:t>
            </a: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SAMORZĄDU WOJEWÓDZTWA RZEZNACZONA </a:t>
            </a: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NA REALIZACJĘ ZADAŃ </a:t>
            </a: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 RZECZ on</a:t>
            </a: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 LATACH 2019 - 2020</a:t>
            </a:r>
            <a:endParaRPr lang="pl-PL" sz="2800" dirty="0"/>
          </a:p>
        </p:txBody>
      </p:sp>
      <p:graphicFrame>
        <p:nvGraphicFramePr>
          <p:cNvPr id="12" name="Symbol zastępczy zawartości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91892612"/>
              </p:ext>
            </p:extLst>
          </p:nvPr>
        </p:nvGraphicFramePr>
        <p:xfrm>
          <a:off x="939800" y="2006601"/>
          <a:ext cx="10337800" cy="3788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7900"/>
                <a:gridCol w="2171700"/>
                <a:gridCol w="2108200"/>
              </a:tblGrid>
              <a:tr h="838199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Nazwa zadania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1512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Dofinansowanie kosztów działania ZAZ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668 744,00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811 112,00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1512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Realizacja Wojewódzkiego Programu rozwoju zróżnicowanych form wspieranego i wspomaganego zatrudnienia oraz przedsiębiorczości społecznej dostosowanej do potrzeb osób niepełnosprawnych, w tym z zaburzeniami psychicznymi</a:t>
                      </a:r>
                      <a:endParaRPr lang="pl-PL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100 000,00</a:t>
                      </a:r>
                      <a:endParaRPr lang="pl-PL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90 000,00*   </a:t>
                      </a:r>
                    </a:p>
                  </a:txBody>
                  <a:tcPr anchor="ctr"/>
                </a:tc>
              </a:tr>
              <a:tr h="515126">
                <a:tc>
                  <a:txBody>
                    <a:bodyPr/>
                    <a:lstStyle/>
                    <a:p>
                      <a:pPr algn="ctr"/>
                      <a:r>
                        <a:rPr lang="pl-PL" sz="2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</a:t>
                      </a:r>
                      <a:endParaRPr lang="pl-PL" sz="2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768 744,00</a:t>
                      </a:r>
                      <a:endParaRPr lang="pl-PL" sz="2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901 112,00</a:t>
                      </a:r>
                      <a:endParaRPr lang="pl-PL" sz="2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624761"/>
              </p:ext>
            </p:extLst>
          </p:nvPr>
        </p:nvGraphicFramePr>
        <p:xfrm>
          <a:off x="939799" y="6110978"/>
          <a:ext cx="7006771" cy="398680"/>
        </p:xfrm>
        <a:graphic>
          <a:graphicData uri="http://schemas.openxmlformats.org/drawingml/2006/table">
            <a:tbl>
              <a:tblPr/>
              <a:tblGrid>
                <a:gridCol w="7006771"/>
              </a:tblGrid>
              <a:tr h="3986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* Pierwotnie zaplanowane środki wynosiły 192 000,00 zł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73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TM02900771[[fn=Wycinek]]</Template>
  <TotalTime>490</TotalTime>
  <Words>291</Words>
  <Application>Microsoft Office PowerPoint</Application>
  <PresentationFormat>Panoramiczny</PresentationFormat>
  <Paragraphs>90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Wycinek</vt:lpstr>
      <vt:lpstr>WOJEWÓDZKA SPOŁECZNA RADA  DS. OSÓB NIEPEŁNOSPRAWNYCH</vt:lpstr>
      <vt:lpstr>WYSOKOŚĆ ŚRODKÓW PFRON PRZEZNACZONA NA REALIZACJĘ ZADAŃ  W LATACH 2019 - 2020</vt:lpstr>
      <vt:lpstr>WYSOKOŚĆ ŚRODKÓW PFRON PRZEZNACZONA NA  DOFINANSOWANIE KOSZTÓW DZIAŁANIA ZAZ  W LATACH 2019 - 2020</vt:lpstr>
      <vt:lpstr>WYSOKOŚĆ ŚRODKÓW PFRON PRZEZNACZONA NA  DOFINANSOWANIE ROBÓT BUDOWLANYCH DOTYCZĄCYCH OBIEKTÓW SŁUŻĄCYCH REHABILITACJI  W LATACH 2019 - 2020</vt:lpstr>
      <vt:lpstr>WYSOKOŚĆ ŚRODKÓW PFRON PRZEZNACZONA NA  ZADANIA Z ZAKRESU REHABILITACJI ZAWODOWEJ I SPOŁECZNEJ ON ZLECANE FUNDACJOM ORAZ ORGANIZACJOM POZARZĄDOWYM  W LATACH 2019 - 2020</vt:lpstr>
      <vt:lpstr>WYSOKOŚĆ ŚRODKÓW SAMORZĄDU WOJEWÓDZTWA RZEZNACZONA NA REALIZACJĘ ZADAŃ NA RZECZ on W LATACH 2019 - 2020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WOJEWÓDZKA SPOŁECZNA RADA  DS. OSÓB NIEPEŁNOSPRAWNYCH</dc:title>
  <dc:creator>Krzysztof Koczmara</dc:creator>
  <cp:lastModifiedBy>Krzysztof Koczmara</cp:lastModifiedBy>
  <cp:revision>34</cp:revision>
  <cp:lastPrinted>2020-09-22T11:31:12Z</cp:lastPrinted>
  <dcterms:created xsi:type="dcterms:W3CDTF">2020-09-21T05:33:13Z</dcterms:created>
  <dcterms:modified xsi:type="dcterms:W3CDTF">2020-09-22T11:31:51Z</dcterms:modified>
</cp:coreProperties>
</file>