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3" r:id="rId15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6823AD-04B8-4871-8020-889D86BDE5F8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1D914025-84CA-4984-9E02-7851BD8CE1AC}">
      <dgm:prSet phldrT="[Tekst]"/>
      <dgm:spPr/>
      <dgm:t>
        <a:bodyPr/>
        <a:lstStyle/>
        <a:p>
          <a:r>
            <a:rPr lang="pl-PL" dirty="0"/>
            <a:t>2021</a:t>
          </a:r>
        </a:p>
      </dgm:t>
    </dgm:pt>
    <dgm:pt modelId="{5D9A954B-6EAF-43D6-B133-98C5FA9F9451}" type="parTrans" cxnId="{3DDFE5DE-F5D7-4BEF-B264-783AADB068A9}">
      <dgm:prSet/>
      <dgm:spPr/>
      <dgm:t>
        <a:bodyPr/>
        <a:lstStyle/>
        <a:p>
          <a:endParaRPr lang="pl-PL"/>
        </a:p>
      </dgm:t>
    </dgm:pt>
    <dgm:pt modelId="{7E1251EE-30D5-4747-960A-91C9DF340FF8}" type="sibTrans" cxnId="{3DDFE5DE-F5D7-4BEF-B264-783AADB068A9}">
      <dgm:prSet/>
      <dgm:spPr/>
      <dgm:t>
        <a:bodyPr/>
        <a:lstStyle/>
        <a:p>
          <a:endParaRPr lang="pl-PL"/>
        </a:p>
      </dgm:t>
    </dgm:pt>
    <dgm:pt modelId="{5337356C-B72C-48CE-9C06-9972868DF9A3}" type="pres">
      <dgm:prSet presAssocID="{996823AD-04B8-4871-8020-889D86BDE5F8}" presName="Name0" presStyleCnt="0">
        <dgm:presLayoutVars>
          <dgm:dir/>
          <dgm:animLvl val="lvl"/>
          <dgm:resizeHandles val="exact"/>
        </dgm:presLayoutVars>
      </dgm:prSet>
      <dgm:spPr/>
    </dgm:pt>
    <dgm:pt modelId="{B35E6DB7-2BFC-425D-847C-6A99B34CF856}" type="pres">
      <dgm:prSet presAssocID="{996823AD-04B8-4871-8020-889D86BDE5F8}" presName="dummy" presStyleCnt="0"/>
      <dgm:spPr/>
    </dgm:pt>
    <dgm:pt modelId="{B3B136E3-0F99-4F98-ABC4-E93256CA5458}" type="pres">
      <dgm:prSet presAssocID="{996823AD-04B8-4871-8020-889D86BDE5F8}" presName="linH" presStyleCnt="0"/>
      <dgm:spPr/>
    </dgm:pt>
    <dgm:pt modelId="{A3DEF658-ACEC-4247-B1FB-B40A5EC79AE7}" type="pres">
      <dgm:prSet presAssocID="{996823AD-04B8-4871-8020-889D86BDE5F8}" presName="padding1" presStyleCnt="0"/>
      <dgm:spPr/>
    </dgm:pt>
    <dgm:pt modelId="{666E3C2E-3172-4E9C-830A-B34751D8CCBA}" type="pres">
      <dgm:prSet presAssocID="{1D914025-84CA-4984-9E02-7851BD8CE1AC}" presName="linV" presStyleCnt="0"/>
      <dgm:spPr/>
    </dgm:pt>
    <dgm:pt modelId="{B0D1BFF1-CA89-4256-A92B-E46903FF6D86}" type="pres">
      <dgm:prSet presAssocID="{1D914025-84CA-4984-9E02-7851BD8CE1AC}" presName="spVertical1" presStyleCnt="0"/>
      <dgm:spPr/>
    </dgm:pt>
    <dgm:pt modelId="{243F8709-67A3-4F35-8400-26561C8CEBED}" type="pres">
      <dgm:prSet presAssocID="{1D914025-84CA-4984-9E02-7851BD8CE1AC}" presName="parTx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5DED68EF-DBE6-47CD-AF25-B6A1E934D175}" type="pres">
      <dgm:prSet presAssocID="{1D914025-84CA-4984-9E02-7851BD8CE1AC}" presName="spVertical2" presStyleCnt="0"/>
      <dgm:spPr/>
    </dgm:pt>
    <dgm:pt modelId="{3CF55288-CDF7-4B63-9652-88CAF25FB580}" type="pres">
      <dgm:prSet presAssocID="{1D914025-84CA-4984-9E02-7851BD8CE1AC}" presName="spVertical3" presStyleCnt="0"/>
      <dgm:spPr/>
    </dgm:pt>
    <dgm:pt modelId="{0BD4EF9A-11F8-4166-B1F9-0155A9538A59}" type="pres">
      <dgm:prSet presAssocID="{996823AD-04B8-4871-8020-889D86BDE5F8}" presName="padding2" presStyleCnt="0"/>
      <dgm:spPr/>
    </dgm:pt>
    <dgm:pt modelId="{32B75B92-E728-4F5A-9C56-7F5102E83EE7}" type="pres">
      <dgm:prSet presAssocID="{996823AD-04B8-4871-8020-889D86BDE5F8}" presName="negArrow" presStyleCnt="0"/>
      <dgm:spPr/>
    </dgm:pt>
    <dgm:pt modelId="{288AA834-D180-4122-AC30-5AFC9334EE4A}" type="pres">
      <dgm:prSet presAssocID="{996823AD-04B8-4871-8020-889D86BDE5F8}" presName="backgroundArrow" presStyleLbl="node1" presStyleIdx="0" presStyleCnt="1"/>
      <dgm:spPr/>
    </dgm:pt>
  </dgm:ptLst>
  <dgm:cxnLst>
    <dgm:cxn modelId="{C81FF41F-A18E-417E-BDE6-0E5532081399}" type="presOf" srcId="{996823AD-04B8-4871-8020-889D86BDE5F8}" destId="{5337356C-B72C-48CE-9C06-9972868DF9A3}" srcOrd="0" destOrd="0" presId="urn:microsoft.com/office/officeart/2005/8/layout/hProcess3"/>
    <dgm:cxn modelId="{5BD17E28-C2DB-43BF-A66E-D02FF2F39414}" type="presOf" srcId="{1D914025-84CA-4984-9E02-7851BD8CE1AC}" destId="{243F8709-67A3-4F35-8400-26561C8CEBED}" srcOrd="0" destOrd="0" presId="urn:microsoft.com/office/officeart/2005/8/layout/hProcess3"/>
    <dgm:cxn modelId="{3DDFE5DE-F5D7-4BEF-B264-783AADB068A9}" srcId="{996823AD-04B8-4871-8020-889D86BDE5F8}" destId="{1D914025-84CA-4984-9E02-7851BD8CE1AC}" srcOrd="0" destOrd="0" parTransId="{5D9A954B-6EAF-43D6-B133-98C5FA9F9451}" sibTransId="{7E1251EE-30D5-4747-960A-91C9DF340FF8}"/>
    <dgm:cxn modelId="{0CCA4986-65C9-4F6C-BA17-C0351542BA08}" type="presParOf" srcId="{5337356C-B72C-48CE-9C06-9972868DF9A3}" destId="{B35E6DB7-2BFC-425D-847C-6A99B34CF856}" srcOrd="0" destOrd="0" presId="urn:microsoft.com/office/officeart/2005/8/layout/hProcess3"/>
    <dgm:cxn modelId="{2EDFEB4D-CD9B-4EF7-BB5D-3233B05B1224}" type="presParOf" srcId="{5337356C-B72C-48CE-9C06-9972868DF9A3}" destId="{B3B136E3-0F99-4F98-ABC4-E93256CA5458}" srcOrd="1" destOrd="0" presId="urn:microsoft.com/office/officeart/2005/8/layout/hProcess3"/>
    <dgm:cxn modelId="{1F84D708-4475-439A-A019-B9AA64B231EC}" type="presParOf" srcId="{B3B136E3-0F99-4F98-ABC4-E93256CA5458}" destId="{A3DEF658-ACEC-4247-B1FB-B40A5EC79AE7}" srcOrd="0" destOrd="0" presId="urn:microsoft.com/office/officeart/2005/8/layout/hProcess3"/>
    <dgm:cxn modelId="{B4C1C19C-E9F5-48B2-AB64-C84B71476F8F}" type="presParOf" srcId="{B3B136E3-0F99-4F98-ABC4-E93256CA5458}" destId="{666E3C2E-3172-4E9C-830A-B34751D8CCBA}" srcOrd="1" destOrd="0" presId="urn:microsoft.com/office/officeart/2005/8/layout/hProcess3"/>
    <dgm:cxn modelId="{9ECB2525-B173-4DC0-BC88-2DD194EDEB39}" type="presParOf" srcId="{666E3C2E-3172-4E9C-830A-B34751D8CCBA}" destId="{B0D1BFF1-CA89-4256-A92B-E46903FF6D86}" srcOrd="0" destOrd="0" presId="urn:microsoft.com/office/officeart/2005/8/layout/hProcess3"/>
    <dgm:cxn modelId="{5DA150AA-95AF-4AE8-999C-CE1FE16BF32F}" type="presParOf" srcId="{666E3C2E-3172-4E9C-830A-B34751D8CCBA}" destId="{243F8709-67A3-4F35-8400-26561C8CEBED}" srcOrd="1" destOrd="0" presId="urn:microsoft.com/office/officeart/2005/8/layout/hProcess3"/>
    <dgm:cxn modelId="{1DC84B41-35D9-45A1-855B-91DF4C3E78ED}" type="presParOf" srcId="{666E3C2E-3172-4E9C-830A-B34751D8CCBA}" destId="{5DED68EF-DBE6-47CD-AF25-B6A1E934D175}" srcOrd="2" destOrd="0" presId="urn:microsoft.com/office/officeart/2005/8/layout/hProcess3"/>
    <dgm:cxn modelId="{56B52FD2-BA0C-4328-9F03-A15D7673A062}" type="presParOf" srcId="{666E3C2E-3172-4E9C-830A-B34751D8CCBA}" destId="{3CF55288-CDF7-4B63-9652-88CAF25FB580}" srcOrd="3" destOrd="0" presId="urn:microsoft.com/office/officeart/2005/8/layout/hProcess3"/>
    <dgm:cxn modelId="{7F2BC092-9F41-4F2D-B868-410142C90968}" type="presParOf" srcId="{B3B136E3-0F99-4F98-ABC4-E93256CA5458}" destId="{0BD4EF9A-11F8-4166-B1F9-0155A9538A59}" srcOrd="2" destOrd="0" presId="urn:microsoft.com/office/officeart/2005/8/layout/hProcess3"/>
    <dgm:cxn modelId="{C94275CD-DFDD-4B4E-9DBF-A2EF62C71166}" type="presParOf" srcId="{B3B136E3-0F99-4F98-ABC4-E93256CA5458}" destId="{32B75B92-E728-4F5A-9C56-7F5102E83EE7}" srcOrd="3" destOrd="0" presId="urn:microsoft.com/office/officeart/2005/8/layout/hProcess3"/>
    <dgm:cxn modelId="{7A6D12CA-6936-44F8-BFAE-1E48C768AF2B}" type="presParOf" srcId="{B3B136E3-0F99-4F98-ABC4-E93256CA5458}" destId="{288AA834-D180-4122-AC30-5AFC9334EE4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EBF9E9-8A8A-4A0E-8C8C-C7E829CCB54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7B31602-7C89-4928-BA32-E19ECEF299BC}">
      <dgm:prSet phldrT="[Tekst]"/>
      <dgm:spPr/>
      <dgm:t>
        <a:bodyPr/>
        <a:lstStyle/>
        <a:p>
          <a:r>
            <a:rPr lang="pl-PL" dirty="0"/>
            <a:t>13 179 000,00</a:t>
          </a:r>
        </a:p>
      </dgm:t>
    </dgm:pt>
    <dgm:pt modelId="{6E3D2A2D-5B90-426C-8204-0E37065F02EB}" type="parTrans" cxnId="{F4C24CBD-DC0B-40FB-AB7A-C3978339E6A4}">
      <dgm:prSet/>
      <dgm:spPr/>
      <dgm:t>
        <a:bodyPr/>
        <a:lstStyle/>
        <a:p>
          <a:endParaRPr lang="pl-PL"/>
        </a:p>
      </dgm:t>
    </dgm:pt>
    <dgm:pt modelId="{EEA42F99-6A30-4ADF-9EF6-DF345CCDBFA6}" type="sibTrans" cxnId="{F4C24CBD-DC0B-40FB-AB7A-C3978339E6A4}">
      <dgm:prSet/>
      <dgm:spPr/>
      <dgm:t>
        <a:bodyPr/>
        <a:lstStyle/>
        <a:p>
          <a:endParaRPr lang="pl-PL"/>
        </a:p>
      </dgm:t>
    </dgm:pt>
    <dgm:pt modelId="{691E3D11-5029-4007-8A61-FADD17E5038D}">
      <dgm:prSet phldrT="[Tekst]"/>
      <dgm:spPr/>
      <dgm:t>
        <a:bodyPr/>
        <a:lstStyle/>
        <a:p>
          <a:r>
            <a:rPr lang="pl-PL" b="1" u="sng" dirty="0">
              <a:solidFill>
                <a:schemeClr val="tx1"/>
              </a:solidFill>
            </a:rPr>
            <a:t>8 862 350,95 zł</a:t>
          </a:r>
        </a:p>
        <a:p>
          <a:r>
            <a:rPr lang="pl-PL" dirty="0"/>
            <a:t>dofinansowanie kosztów tworzenia i działania zakładów aktywności zawodowej </a:t>
          </a:r>
        </a:p>
      </dgm:t>
    </dgm:pt>
    <dgm:pt modelId="{1AF0E2E5-B27F-449F-BE8E-07DC3A5ACFE2}" type="parTrans" cxnId="{C2357135-2424-4A76-AAE0-7B172669E51C}">
      <dgm:prSet/>
      <dgm:spPr/>
      <dgm:t>
        <a:bodyPr/>
        <a:lstStyle/>
        <a:p>
          <a:endParaRPr lang="pl-PL"/>
        </a:p>
      </dgm:t>
    </dgm:pt>
    <dgm:pt modelId="{152E7F0E-BCE3-4A3C-B2F8-B514EFBA9B96}" type="sibTrans" cxnId="{C2357135-2424-4A76-AAE0-7B172669E51C}">
      <dgm:prSet/>
      <dgm:spPr/>
      <dgm:t>
        <a:bodyPr/>
        <a:lstStyle/>
        <a:p>
          <a:endParaRPr lang="pl-PL"/>
        </a:p>
      </dgm:t>
    </dgm:pt>
    <dgm:pt modelId="{5271EE73-6A38-4C85-9BE8-1D69EAF6B083}">
      <dgm:prSet phldrT="[Tekst]"/>
      <dgm:spPr/>
      <dgm:t>
        <a:bodyPr/>
        <a:lstStyle/>
        <a:p>
          <a:r>
            <a:rPr lang="pl-PL" b="1" u="sng" dirty="0">
              <a:solidFill>
                <a:schemeClr val="tx1"/>
              </a:solidFill>
            </a:rPr>
            <a:t>3 416 649,05 zł</a:t>
          </a:r>
        </a:p>
        <a:p>
          <a:r>
            <a:rPr lang="pl-PL" dirty="0"/>
            <a:t>dofinansowanie robót budowlanych dotyczących obiektów służących rehabilitacji, w związku z potrzebami osób niepełnosprawnych, z wyjątkiem rozbiórki tych obiektów </a:t>
          </a:r>
        </a:p>
      </dgm:t>
    </dgm:pt>
    <dgm:pt modelId="{10B0B726-0D96-400C-A749-EBD231D4E7F6}" type="parTrans" cxnId="{696A6E7C-D4FE-4340-A85A-77433158C552}">
      <dgm:prSet/>
      <dgm:spPr/>
      <dgm:t>
        <a:bodyPr/>
        <a:lstStyle/>
        <a:p>
          <a:endParaRPr lang="pl-PL"/>
        </a:p>
      </dgm:t>
    </dgm:pt>
    <dgm:pt modelId="{317526E5-6E64-475C-8631-E663240524F9}" type="sibTrans" cxnId="{696A6E7C-D4FE-4340-A85A-77433158C552}">
      <dgm:prSet/>
      <dgm:spPr/>
      <dgm:t>
        <a:bodyPr/>
        <a:lstStyle/>
        <a:p>
          <a:endParaRPr lang="pl-PL"/>
        </a:p>
      </dgm:t>
    </dgm:pt>
    <dgm:pt modelId="{F8313524-C13E-460E-B9FA-3290F46C4B65}">
      <dgm:prSet phldrT="[Tekst]"/>
      <dgm:spPr/>
      <dgm:t>
        <a:bodyPr/>
        <a:lstStyle/>
        <a:p>
          <a:r>
            <a:rPr lang="pl-PL" b="1" u="sng" dirty="0">
              <a:solidFill>
                <a:schemeClr val="tx1"/>
              </a:solidFill>
            </a:rPr>
            <a:t>900 000,00 zł</a:t>
          </a:r>
        </a:p>
        <a:p>
          <a:r>
            <a:rPr lang="pl-PL" dirty="0"/>
            <a:t>zadania z zakresu rehabilitacji zawodowej i społecznej osób niepełnosprawnych zlecane fundacjom oraz organizacjom pozarządowym </a:t>
          </a:r>
        </a:p>
      </dgm:t>
    </dgm:pt>
    <dgm:pt modelId="{2F277C61-67B7-48BA-B95B-580885128DDF}" type="parTrans" cxnId="{49E9A218-1E32-4060-8EA4-C7470F78A9BB}">
      <dgm:prSet/>
      <dgm:spPr/>
      <dgm:t>
        <a:bodyPr/>
        <a:lstStyle/>
        <a:p>
          <a:endParaRPr lang="pl-PL"/>
        </a:p>
      </dgm:t>
    </dgm:pt>
    <dgm:pt modelId="{5C6B6BC1-8FDB-413B-A8E8-A8D9C9FE1B4D}" type="sibTrans" cxnId="{49E9A218-1E32-4060-8EA4-C7470F78A9BB}">
      <dgm:prSet/>
      <dgm:spPr/>
      <dgm:t>
        <a:bodyPr/>
        <a:lstStyle/>
        <a:p>
          <a:endParaRPr lang="pl-PL"/>
        </a:p>
      </dgm:t>
    </dgm:pt>
    <dgm:pt modelId="{F5FBEE7A-5B6B-472D-99E8-B7F51742F01C}" type="pres">
      <dgm:prSet presAssocID="{39EBF9E9-8A8A-4A0E-8C8C-C7E829CCB543}" presName="composite" presStyleCnt="0">
        <dgm:presLayoutVars>
          <dgm:chMax val="1"/>
          <dgm:dir/>
          <dgm:resizeHandles val="exact"/>
        </dgm:presLayoutVars>
      </dgm:prSet>
      <dgm:spPr/>
    </dgm:pt>
    <dgm:pt modelId="{F2049357-4AA7-4EAB-9B25-2833DF1F13EC}" type="pres">
      <dgm:prSet presAssocID="{A7B31602-7C89-4928-BA32-E19ECEF299BC}" presName="roof" presStyleLbl="dkBgShp" presStyleIdx="0" presStyleCnt="2" custLinFactNeighborX="560" custLinFactNeighborY="1668"/>
      <dgm:spPr/>
    </dgm:pt>
    <dgm:pt modelId="{813F325A-387D-40C1-8437-EB82124C3508}" type="pres">
      <dgm:prSet presAssocID="{A7B31602-7C89-4928-BA32-E19ECEF299BC}" presName="pillars" presStyleCnt="0"/>
      <dgm:spPr/>
    </dgm:pt>
    <dgm:pt modelId="{8E8DC92A-E625-4829-94A5-5E55F9A772F6}" type="pres">
      <dgm:prSet presAssocID="{A7B31602-7C89-4928-BA32-E19ECEF299BC}" presName="pillar1" presStyleLbl="node1" presStyleIdx="0" presStyleCnt="3">
        <dgm:presLayoutVars>
          <dgm:bulletEnabled val="1"/>
        </dgm:presLayoutVars>
      </dgm:prSet>
      <dgm:spPr/>
    </dgm:pt>
    <dgm:pt modelId="{CC933970-1C6E-4F1E-B9D8-790E5C94270A}" type="pres">
      <dgm:prSet presAssocID="{5271EE73-6A38-4C85-9BE8-1D69EAF6B083}" presName="pillarX" presStyleLbl="node1" presStyleIdx="1" presStyleCnt="3">
        <dgm:presLayoutVars>
          <dgm:bulletEnabled val="1"/>
        </dgm:presLayoutVars>
      </dgm:prSet>
      <dgm:spPr/>
    </dgm:pt>
    <dgm:pt modelId="{1163D1D5-6B9B-4CF6-953E-10E1D2F8DF73}" type="pres">
      <dgm:prSet presAssocID="{F8313524-C13E-460E-B9FA-3290F46C4B65}" presName="pillarX" presStyleLbl="node1" presStyleIdx="2" presStyleCnt="3">
        <dgm:presLayoutVars>
          <dgm:bulletEnabled val="1"/>
        </dgm:presLayoutVars>
      </dgm:prSet>
      <dgm:spPr/>
    </dgm:pt>
    <dgm:pt modelId="{D78FFDDE-FAC2-49CA-944D-A502BE685F1E}" type="pres">
      <dgm:prSet presAssocID="{A7B31602-7C89-4928-BA32-E19ECEF299BC}" presName="base" presStyleLbl="dkBgShp" presStyleIdx="1" presStyleCnt="2"/>
      <dgm:spPr/>
    </dgm:pt>
  </dgm:ptLst>
  <dgm:cxnLst>
    <dgm:cxn modelId="{49E9A218-1E32-4060-8EA4-C7470F78A9BB}" srcId="{A7B31602-7C89-4928-BA32-E19ECEF299BC}" destId="{F8313524-C13E-460E-B9FA-3290F46C4B65}" srcOrd="2" destOrd="0" parTransId="{2F277C61-67B7-48BA-B95B-580885128DDF}" sibTransId="{5C6B6BC1-8FDB-413B-A8E8-A8D9C9FE1B4D}"/>
    <dgm:cxn modelId="{6BE5271C-F574-40BE-8988-7BC1B205D213}" type="presOf" srcId="{5271EE73-6A38-4C85-9BE8-1D69EAF6B083}" destId="{CC933970-1C6E-4F1E-B9D8-790E5C94270A}" srcOrd="0" destOrd="0" presId="urn:microsoft.com/office/officeart/2005/8/layout/hList3"/>
    <dgm:cxn modelId="{1053782D-AFA5-4511-B567-DB57F20A52AF}" type="presOf" srcId="{F8313524-C13E-460E-B9FA-3290F46C4B65}" destId="{1163D1D5-6B9B-4CF6-953E-10E1D2F8DF73}" srcOrd="0" destOrd="0" presId="urn:microsoft.com/office/officeart/2005/8/layout/hList3"/>
    <dgm:cxn modelId="{C2357135-2424-4A76-AAE0-7B172669E51C}" srcId="{A7B31602-7C89-4928-BA32-E19ECEF299BC}" destId="{691E3D11-5029-4007-8A61-FADD17E5038D}" srcOrd="0" destOrd="0" parTransId="{1AF0E2E5-B27F-449F-BE8E-07DC3A5ACFE2}" sibTransId="{152E7F0E-BCE3-4A3C-B2F8-B514EFBA9B96}"/>
    <dgm:cxn modelId="{A7865D3A-AA2D-4690-9224-DF3D95DAC6B3}" type="presOf" srcId="{691E3D11-5029-4007-8A61-FADD17E5038D}" destId="{8E8DC92A-E625-4829-94A5-5E55F9A772F6}" srcOrd="0" destOrd="0" presId="urn:microsoft.com/office/officeart/2005/8/layout/hList3"/>
    <dgm:cxn modelId="{696A6E7C-D4FE-4340-A85A-77433158C552}" srcId="{A7B31602-7C89-4928-BA32-E19ECEF299BC}" destId="{5271EE73-6A38-4C85-9BE8-1D69EAF6B083}" srcOrd="1" destOrd="0" parTransId="{10B0B726-0D96-400C-A749-EBD231D4E7F6}" sibTransId="{317526E5-6E64-475C-8631-E663240524F9}"/>
    <dgm:cxn modelId="{4B378381-F5C0-4BD7-8326-856183796E67}" type="presOf" srcId="{A7B31602-7C89-4928-BA32-E19ECEF299BC}" destId="{F2049357-4AA7-4EAB-9B25-2833DF1F13EC}" srcOrd="0" destOrd="0" presId="urn:microsoft.com/office/officeart/2005/8/layout/hList3"/>
    <dgm:cxn modelId="{F4C24CBD-DC0B-40FB-AB7A-C3978339E6A4}" srcId="{39EBF9E9-8A8A-4A0E-8C8C-C7E829CCB543}" destId="{A7B31602-7C89-4928-BA32-E19ECEF299BC}" srcOrd="0" destOrd="0" parTransId="{6E3D2A2D-5B90-426C-8204-0E37065F02EB}" sibTransId="{EEA42F99-6A30-4ADF-9EF6-DF345CCDBFA6}"/>
    <dgm:cxn modelId="{A95573E9-5154-4585-BE3D-A3C7DE66D174}" type="presOf" srcId="{39EBF9E9-8A8A-4A0E-8C8C-C7E829CCB543}" destId="{F5FBEE7A-5B6B-472D-99E8-B7F51742F01C}" srcOrd="0" destOrd="0" presId="urn:microsoft.com/office/officeart/2005/8/layout/hList3"/>
    <dgm:cxn modelId="{B472C291-160E-4CD6-905E-49F58803B689}" type="presParOf" srcId="{F5FBEE7A-5B6B-472D-99E8-B7F51742F01C}" destId="{F2049357-4AA7-4EAB-9B25-2833DF1F13EC}" srcOrd="0" destOrd="0" presId="urn:microsoft.com/office/officeart/2005/8/layout/hList3"/>
    <dgm:cxn modelId="{C1C1FD85-A2B4-4945-BDBD-F30C619F2A5A}" type="presParOf" srcId="{F5FBEE7A-5B6B-472D-99E8-B7F51742F01C}" destId="{813F325A-387D-40C1-8437-EB82124C3508}" srcOrd="1" destOrd="0" presId="urn:microsoft.com/office/officeart/2005/8/layout/hList3"/>
    <dgm:cxn modelId="{D9DB45D8-06A3-4016-A8D1-06366ADBABAB}" type="presParOf" srcId="{813F325A-387D-40C1-8437-EB82124C3508}" destId="{8E8DC92A-E625-4829-94A5-5E55F9A772F6}" srcOrd="0" destOrd="0" presId="urn:microsoft.com/office/officeart/2005/8/layout/hList3"/>
    <dgm:cxn modelId="{1952E7C0-C622-47C4-AD0A-194B3FC9EA14}" type="presParOf" srcId="{813F325A-387D-40C1-8437-EB82124C3508}" destId="{CC933970-1C6E-4F1E-B9D8-790E5C94270A}" srcOrd="1" destOrd="0" presId="urn:microsoft.com/office/officeart/2005/8/layout/hList3"/>
    <dgm:cxn modelId="{FB1A3589-B09D-4667-A297-569363F72F31}" type="presParOf" srcId="{813F325A-387D-40C1-8437-EB82124C3508}" destId="{1163D1D5-6B9B-4CF6-953E-10E1D2F8DF73}" srcOrd="2" destOrd="0" presId="urn:microsoft.com/office/officeart/2005/8/layout/hList3"/>
    <dgm:cxn modelId="{F253FDE5-2EB8-4D04-A76B-A312B5FB5E5F}" type="presParOf" srcId="{F5FBEE7A-5B6B-472D-99E8-B7F51742F01C}" destId="{D78FFDDE-FAC2-49CA-944D-A502BE685F1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3EAF68-602C-4CF1-A386-FAC208790B4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BA890B4-5AE4-42A1-9D9C-69AEDCBF52D2}">
      <dgm:prSet phldrT="[Tekst]"/>
      <dgm:spPr/>
      <dgm:t>
        <a:bodyPr/>
        <a:lstStyle/>
        <a:p>
          <a:r>
            <a:rPr lang="pl-PL" b="1" dirty="0"/>
            <a:t>8 862 350,95 zł</a:t>
          </a:r>
          <a:r>
            <a:rPr lang="pl-PL" dirty="0"/>
            <a:t> </a:t>
          </a:r>
        </a:p>
      </dgm:t>
    </dgm:pt>
    <dgm:pt modelId="{04201FCE-5F0E-4A70-9C62-4FE2654A0CC8}" type="parTrans" cxnId="{05D34C67-A0B6-4217-97FE-C83F6A7CA3DA}">
      <dgm:prSet/>
      <dgm:spPr/>
      <dgm:t>
        <a:bodyPr/>
        <a:lstStyle/>
        <a:p>
          <a:endParaRPr lang="pl-PL"/>
        </a:p>
      </dgm:t>
    </dgm:pt>
    <dgm:pt modelId="{06798D14-8A2A-4CB7-A9DB-0ACF0A878C54}" type="sibTrans" cxnId="{05D34C67-A0B6-4217-97FE-C83F6A7CA3DA}">
      <dgm:prSet/>
      <dgm:spPr/>
      <dgm:t>
        <a:bodyPr/>
        <a:lstStyle/>
        <a:p>
          <a:endParaRPr lang="pl-PL"/>
        </a:p>
      </dgm:t>
    </dgm:pt>
    <dgm:pt modelId="{977F7857-1858-43E3-992E-76853427B375}">
      <dgm:prSet phldrT="[Tekst]"/>
      <dgm:spPr/>
      <dgm:t>
        <a:bodyPr/>
        <a:lstStyle/>
        <a:p>
          <a:r>
            <a:rPr lang="pl-PL" b="1" u="sng" dirty="0">
              <a:solidFill>
                <a:schemeClr val="tx1"/>
              </a:solidFill>
            </a:rPr>
            <a:t>7 375 000,00 zł </a:t>
          </a:r>
        </a:p>
        <a:p>
          <a:r>
            <a:rPr lang="pl-PL" dirty="0"/>
            <a:t>dofinansowanie bieżących kosztów działalności 8 ZAZ</a:t>
          </a:r>
        </a:p>
        <a:p>
          <a:r>
            <a:rPr lang="pl-PL" dirty="0"/>
            <a:t>(kwota ta stanowi iloczyn liczby osób niepełnosprawnych zatrudnionych w ZAZ – 295 osób i kwoty 25 000,00 zł – kwota określone według algorytmu na jedną osobę zatrudnioną w ZAZ)</a:t>
          </a:r>
        </a:p>
      </dgm:t>
    </dgm:pt>
    <dgm:pt modelId="{DB82518D-E991-438E-BEE8-D870B1B6937D}" type="parTrans" cxnId="{EFCD48BA-2EB9-4F6A-9991-E12AD16CBF7E}">
      <dgm:prSet/>
      <dgm:spPr/>
      <dgm:t>
        <a:bodyPr/>
        <a:lstStyle/>
        <a:p>
          <a:endParaRPr lang="pl-PL"/>
        </a:p>
      </dgm:t>
    </dgm:pt>
    <dgm:pt modelId="{4821ADA1-8C2F-4F9E-B824-C85EE2F9B970}" type="sibTrans" cxnId="{EFCD48BA-2EB9-4F6A-9991-E12AD16CBF7E}">
      <dgm:prSet/>
      <dgm:spPr/>
      <dgm:t>
        <a:bodyPr/>
        <a:lstStyle/>
        <a:p>
          <a:endParaRPr lang="pl-PL"/>
        </a:p>
      </dgm:t>
    </dgm:pt>
    <dgm:pt modelId="{8B515F66-C21F-4DD1-A65C-CC480386EE2B}">
      <dgm:prSet phldrT="[Tekst]"/>
      <dgm:spPr/>
      <dgm:t>
        <a:bodyPr/>
        <a:lstStyle/>
        <a:p>
          <a:r>
            <a:rPr lang="pl-PL" b="1" u="sng" dirty="0">
              <a:solidFill>
                <a:schemeClr val="tx1"/>
              </a:solidFill>
            </a:rPr>
            <a:t>280 000,00 zł</a:t>
          </a:r>
        </a:p>
        <a:p>
          <a:r>
            <a:rPr lang="pl-PL" dirty="0"/>
            <a:t>dodatkowe wsparcie dla pięciu ZAZ w kwocie </a:t>
          </a:r>
        </a:p>
      </dgm:t>
    </dgm:pt>
    <dgm:pt modelId="{349AD8B6-DB0E-4191-9CC3-3938F5243AD2}" type="parTrans" cxnId="{F7775047-CE0A-4FAE-8FCB-B6F703BE199A}">
      <dgm:prSet/>
      <dgm:spPr/>
      <dgm:t>
        <a:bodyPr/>
        <a:lstStyle/>
        <a:p>
          <a:endParaRPr lang="pl-PL"/>
        </a:p>
      </dgm:t>
    </dgm:pt>
    <dgm:pt modelId="{A0E8DADC-7111-49E8-B7F3-A37C46AE0FC8}" type="sibTrans" cxnId="{F7775047-CE0A-4FAE-8FCB-B6F703BE199A}">
      <dgm:prSet/>
      <dgm:spPr/>
      <dgm:t>
        <a:bodyPr/>
        <a:lstStyle/>
        <a:p>
          <a:endParaRPr lang="pl-PL"/>
        </a:p>
      </dgm:t>
    </dgm:pt>
    <dgm:pt modelId="{BFC03796-CA5D-499E-983C-3AD0D98459DB}">
      <dgm:prSet phldrT="[Tekst]"/>
      <dgm:spPr/>
      <dgm:t>
        <a:bodyPr/>
        <a:lstStyle/>
        <a:p>
          <a:r>
            <a:rPr lang="pl-PL" b="1" u="sng" dirty="0">
              <a:solidFill>
                <a:schemeClr val="tx1"/>
              </a:solidFill>
            </a:rPr>
            <a:t>1 207 350,95 zł</a:t>
          </a:r>
          <a:r>
            <a:rPr lang="pl-PL" u="sng" dirty="0">
              <a:solidFill>
                <a:schemeClr val="tx1"/>
              </a:solidFill>
            </a:rPr>
            <a:t> </a:t>
          </a:r>
        </a:p>
        <a:p>
          <a:r>
            <a:rPr lang="pl-PL" dirty="0"/>
            <a:t>dofinansowanie kosztów utworzenia i działalności w grudniu br. nowo tworzonego ZAZ w </a:t>
          </a:r>
          <a:r>
            <a:rPr lang="pl-PL" dirty="0" err="1"/>
            <a:t>Jaszczowie</a:t>
          </a:r>
          <a:r>
            <a:rPr lang="pl-PL" dirty="0"/>
            <a:t> </a:t>
          </a:r>
        </a:p>
        <a:p>
          <a:r>
            <a:rPr lang="pl-PL" dirty="0"/>
            <a:t>(utworzenie – 1 163 600,95 zł oraz działalność jeden miesiąc 43 750,00 zł)</a:t>
          </a:r>
        </a:p>
      </dgm:t>
    </dgm:pt>
    <dgm:pt modelId="{A73463E4-5E6A-4612-BCF5-6BEB3D845F84}" type="parTrans" cxnId="{4B552193-6100-4AB3-81AE-2561B024CA35}">
      <dgm:prSet/>
      <dgm:spPr/>
      <dgm:t>
        <a:bodyPr/>
        <a:lstStyle/>
        <a:p>
          <a:endParaRPr lang="pl-PL"/>
        </a:p>
      </dgm:t>
    </dgm:pt>
    <dgm:pt modelId="{3BFA8E42-1BF8-4A1F-92AA-1D0190A274AD}" type="sibTrans" cxnId="{4B552193-6100-4AB3-81AE-2561B024CA35}">
      <dgm:prSet/>
      <dgm:spPr/>
      <dgm:t>
        <a:bodyPr/>
        <a:lstStyle/>
        <a:p>
          <a:endParaRPr lang="pl-PL"/>
        </a:p>
      </dgm:t>
    </dgm:pt>
    <dgm:pt modelId="{126EC015-D897-4C2D-88F8-0773715BC2B4}" type="pres">
      <dgm:prSet presAssocID="{D93EAF68-602C-4CF1-A386-FAC208790B47}" presName="composite" presStyleCnt="0">
        <dgm:presLayoutVars>
          <dgm:chMax val="1"/>
          <dgm:dir/>
          <dgm:resizeHandles val="exact"/>
        </dgm:presLayoutVars>
      </dgm:prSet>
      <dgm:spPr/>
    </dgm:pt>
    <dgm:pt modelId="{9F5A4097-9568-4945-AB06-D2A543F0A04A}" type="pres">
      <dgm:prSet presAssocID="{3BA890B4-5AE4-42A1-9D9C-69AEDCBF52D2}" presName="roof" presStyleLbl="dkBgShp" presStyleIdx="0" presStyleCnt="2"/>
      <dgm:spPr/>
    </dgm:pt>
    <dgm:pt modelId="{53C045A4-5BA8-4F36-B610-5571501C9E35}" type="pres">
      <dgm:prSet presAssocID="{3BA890B4-5AE4-42A1-9D9C-69AEDCBF52D2}" presName="pillars" presStyleCnt="0"/>
      <dgm:spPr/>
    </dgm:pt>
    <dgm:pt modelId="{965D74BC-8272-4139-957B-E95B7FB61C98}" type="pres">
      <dgm:prSet presAssocID="{3BA890B4-5AE4-42A1-9D9C-69AEDCBF52D2}" presName="pillar1" presStyleLbl="node1" presStyleIdx="0" presStyleCnt="3">
        <dgm:presLayoutVars>
          <dgm:bulletEnabled val="1"/>
        </dgm:presLayoutVars>
      </dgm:prSet>
      <dgm:spPr/>
    </dgm:pt>
    <dgm:pt modelId="{1371B7EF-6EC8-44C2-B2A4-B60E79724217}" type="pres">
      <dgm:prSet presAssocID="{8B515F66-C21F-4DD1-A65C-CC480386EE2B}" presName="pillarX" presStyleLbl="node1" presStyleIdx="1" presStyleCnt="3">
        <dgm:presLayoutVars>
          <dgm:bulletEnabled val="1"/>
        </dgm:presLayoutVars>
      </dgm:prSet>
      <dgm:spPr/>
    </dgm:pt>
    <dgm:pt modelId="{81338B92-9BC6-4992-90EE-53184BEC98F6}" type="pres">
      <dgm:prSet presAssocID="{BFC03796-CA5D-499E-983C-3AD0D98459DB}" presName="pillarX" presStyleLbl="node1" presStyleIdx="2" presStyleCnt="3" custLinFactNeighborX="119" custLinFactNeighborY="-479">
        <dgm:presLayoutVars>
          <dgm:bulletEnabled val="1"/>
        </dgm:presLayoutVars>
      </dgm:prSet>
      <dgm:spPr/>
    </dgm:pt>
    <dgm:pt modelId="{34B70209-C0A4-4F29-8BF0-4115B62B1E35}" type="pres">
      <dgm:prSet presAssocID="{3BA890B4-5AE4-42A1-9D9C-69AEDCBF52D2}" presName="base" presStyleLbl="dkBgShp" presStyleIdx="1" presStyleCnt="2"/>
      <dgm:spPr/>
    </dgm:pt>
  </dgm:ptLst>
  <dgm:cxnLst>
    <dgm:cxn modelId="{6261F60D-B159-4A23-80C1-FCE0B14CF572}" type="presOf" srcId="{BFC03796-CA5D-499E-983C-3AD0D98459DB}" destId="{81338B92-9BC6-4992-90EE-53184BEC98F6}" srcOrd="0" destOrd="0" presId="urn:microsoft.com/office/officeart/2005/8/layout/hList3"/>
    <dgm:cxn modelId="{09CB3B2F-4AED-4FF1-9EE2-209349B4ACF2}" type="presOf" srcId="{977F7857-1858-43E3-992E-76853427B375}" destId="{965D74BC-8272-4139-957B-E95B7FB61C98}" srcOrd="0" destOrd="0" presId="urn:microsoft.com/office/officeart/2005/8/layout/hList3"/>
    <dgm:cxn modelId="{A5E6513F-FF67-4B85-9389-16441B1192C0}" type="presOf" srcId="{3BA890B4-5AE4-42A1-9D9C-69AEDCBF52D2}" destId="{9F5A4097-9568-4945-AB06-D2A543F0A04A}" srcOrd="0" destOrd="0" presId="urn:microsoft.com/office/officeart/2005/8/layout/hList3"/>
    <dgm:cxn modelId="{05D34C67-A0B6-4217-97FE-C83F6A7CA3DA}" srcId="{D93EAF68-602C-4CF1-A386-FAC208790B47}" destId="{3BA890B4-5AE4-42A1-9D9C-69AEDCBF52D2}" srcOrd="0" destOrd="0" parTransId="{04201FCE-5F0E-4A70-9C62-4FE2654A0CC8}" sibTransId="{06798D14-8A2A-4CB7-A9DB-0ACF0A878C54}"/>
    <dgm:cxn modelId="{F7775047-CE0A-4FAE-8FCB-B6F703BE199A}" srcId="{3BA890B4-5AE4-42A1-9D9C-69AEDCBF52D2}" destId="{8B515F66-C21F-4DD1-A65C-CC480386EE2B}" srcOrd="1" destOrd="0" parTransId="{349AD8B6-DB0E-4191-9CC3-3938F5243AD2}" sibTransId="{A0E8DADC-7111-49E8-B7F3-A37C46AE0FC8}"/>
    <dgm:cxn modelId="{A3958F6E-6F44-4D3F-B485-1F706CF45AC2}" type="presOf" srcId="{8B515F66-C21F-4DD1-A65C-CC480386EE2B}" destId="{1371B7EF-6EC8-44C2-B2A4-B60E79724217}" srcOrd="0" destOrd="0" presId="urn:microsoft.com/office/officeart/2005/8/layout/hList3"/>
    <dgm:cxn modelId="{4B552193-6100-4AB3-81AE-2561B024CA35}" srcId="{3BA890B4-5AE4-42A1-9D9C-69AEDCBF52D2}" destId="{BFC03796-CA5D-499E-983C-3AD0D98459DB}" srcOrd="2" destOrd="0" parTransId="{A73463E4-5E6A-4612-BCF5-6BEB3D845F84}" sibTransId="{3BFA8E42-1BF8-4A1F-92AA-1D0190A274AD}"/>
    <dgm:cxn modelId="{EFCD48BA-2EB9-4F6A-9991-E12AD16CBF7E}" srcId="{3BA890B4-5AE4-42A1-9D9C-69AEDCBF52D2}" destId="{977F7857-1858-43E3-992E-76853427B375}" srcOrd="0" destOrd="0" parTransId="{DB82518D-E991-438E-BEE8-D870B1B6937D}" sibTransId="{4821ADA1-8C2F-4F9E-B824-C85EE2F9B970}"/>
    <dgm:cxn modelId="{DFEB44F7-CB7E-456C-A205-28FB8DE1D185}" type="presOf" srcId="{D93EAF68-602C-4CF1-A386-FAC208790B47}" destId="{126EC015-D897-4C2D-88F8-0773715BC2B4}" srcOrd="0" destOrd="0" presId="urn:microsoft.com/office/officeart/2005/8/layout/hList3"/>
    <dgm:cxn modelId="{D364626A-C720-4C69-92BA-E79CA1D68479}" type="presParOf" srcId="{126EC015-D897-4C2D-88F8-0773715BC2B4}" destId="{9F5A4097-9568-4945-AB06-D2A543F0A04A}" srcOrd="0" destOrd="0" presId="urn:microsoft.com/office/officeart/2005/8/layout/hList3"/>
    <dgm:cxn modelId="{D5BBF56F-CFDA-40FA-8681-A448952C6A26}" type="presParOf" srcId="{126EC015-D897-4C2D-88F8-0773715BC2B4}" destId="{53C045A4-5BA8-4F36-B610-5571501C9E35}" srcOrd="1" destOrd="0" presId="urn:microsoft.com/office/officeart/2005/8/layout/hList3"/>
    <dgm:cxn modelId="{EEED9F68-9DA6-4CA2-A256-166EDDCEFB35}" type="presParOf" srcId="{53C045A4-5BA8-4F36-B610-5571501C9E35}" destId="{965D74BC-8272-4139-957B-E95B7FB61C98}" srcOrd="0" destOrd="0" presId="urn:microsoft.com/office/officeart/2005/8/layout/hList3"/>
    <dgm:cxn modelId="{9CAF02C0-3306-433C-99B0-F1E02E196F74}" type="presParOf" srcId="{53C045A4-5BA8-4F36-B610-5571501C9E35}" destId="{1371B7EF-6EC8-44C2-B2A4-B60E79724217}" srcOrd="1" destOrd="0" presId="urn:microsoft.com/office/officeart/2005/8/layout/hList3"/>
    <dgm:cxn modelId="{92D9AEAB-17F4-41EF-9240-B740E5C9D3A7}" type="presParOf" srcId="{53C045A4-5BA8-4F36-B610-5571501C9E35}" destId="{81338B92-9BC6-4992-90EE-53184BEC98F6}" srcOrd="2" destOrd="0" presId="urn:microsoft.com/office/officeart/2005/8/layout/hList3"/>
    <dgm:cxn modelId="{75FC365C-091C-414D-8043-DE4D0D2206FB}" type="presParOf" srcId="{126EC015-D897-4C2D-88F8-0773715BC2B4}" destId="{34B70209-C0A4-4F29-8BF0-4115B62B1E3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CB2C64-A87B-4659-B47E-09952C7ECB57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2EDC3CD8-86B5-4180-BFFC-C8ADA02D8256}">
      <dgm:prSet phldrT="[Tekst]"/>
      <dgm:spPr/>
      <dgm:t>
        <a:bodyPr/>
        <a:lstStyle/>
        <a:p>
          <a:r>
            <a:rPr lang="pl-PL" b="1" dirty="0"/>
            <a:t>3 416 649,05 zł</a:t>
          </a:r>
          <a:endParaRPr lang="pl-PL" dirty="0"/>
        </a:p>
      </dgm:t>
    </dgm:pt>
    <dgm:pt modelId="{4D4DE829-86AE-4F44-B781-09F367152C10}" type="parTrans" cxnId="{FFDB4F7D-49F8-4FDC-B2B4-F0BAE6A1E4CF}">
      <dgm:prSet/>
      <dgm:spPr/>
      <dgm:t>
        <a:bodyPr/>
        <a:lstStyle/>
        <a:p>
          <a:endParaRPr lang="pl-PL"/>
        </a:p>
      </dgm:t>
    </dgm:pt>
    <dgm:pt modelId="{2EC75983-D0A7-41FF-874C-F2A58D316F8B}" type="sibTrans" cxnId="{FFDB4F7D-49F8-4FDC-B2B4-F0BAE6A1E4CF}">
      <dgm:prSet/>
      <dgm:spPr/>
      <dgm:t>
        <a:bodyPr/>
        <a:lstStyle/>
        <a:p>
          <a:endParaRPr lang="pl-PL"/>
        </a:p>
      </dgm:t>
    </dgm:pt>
    <dgm:pt modelId="{57E9B0C0-5C79-4132-A544-36940C8764CF}">
      <dgm:prSet phldrT="[Tekst]"/>
      <dgm:spPr/>
      <dgm:t>
        <a:bodyPr/>
        <a:lstStyle/>
        <a:p>
          <a:r>
            <a:rPr lang="pl-PL" dirty="0"/>
            <a:t>DO ROPS WPŁYNĘŁO 6 WNIOSKÓW</a:t>
          </a:r>
        </a:p>
      </dgm:t>
    </dgm:pt>
    <dgm:pt modelId="{4DF0DAFC-B772-4C92-9499-4AD6877BEDF2}" type="parTrans" cxnId="{D8720F13-D2AE-453C-B183-0B92AAA66AF8}">
      <dgm:prSet/>
      <dgm:spPr/>
      <dgm:t>
        <a:bodyPr/>
        <a:lstStyle/>
        <a:p>
          <a:endParaRPr lang="pl-PL"/>
        </a:p>
      </dgm:t>
    </dgm:pt>
    <dgm:pt modelId="{34BE40B5-142E-4366-A658-9A76A86E98A9}" type="sibTrans" cxnId="{D8720F13-D2AE-453C-B183-0B92AAA66AF8}">
      <dgm:prSet/>
      <dgm:spPr/>
      <dgm:t>
        <a:bodyPr/>
        <a:lstStyle/>
        <a:p>
          <a:endParaRPr lang="pl-PL"/>
        </a:p>
      </dgm:t>
    </dgm:pt>
    <dgm:pt modelId="{793F7481-45D8-40CC-B2BB-A5FE20812EE6}">
      <dgm:prSet phldrT="[Tekst]"/>
      <dgm:spPr/>
      <dgm:t>
        <a:bodyPr/>
        <a:lstStyle/>
        <a:p>
          <a:r>
            <a:rPr lang="pl-PL" dirty="0"/>
            <a:t>3 wnioski odpadły z powodu oceny formalnej</a:t>
          </a:r>
        </a:p>
      </dgm:t>
    </dgm:pt>
    <dgm:pt modelId="{F1CF9640-48A8-4548-AF4A-44DEA61568F6}" type="parTrans" cxnId="{3B57AA60-D8E5-4996-97A4-2F30C4C90254}">
      <dgm:prSet/>
      <dgm:spPr/>
      <dgm:t>
        <a:bodyPr/>
        <a:lstStyle/>
        <a:p>
          <a:endParaRPr lang="pl-PL"/>
        </a:p>
      </dgm:t>
    </dgm:pt>
    <dgm:pt modelId="{6282CA99-C63F-483D-B50E-C1ECDE27B7B7}" type="sibTrans" cxnId="{3B57AA60-D8E5-4996-97A4-2F30C4C90254}">
      <dgm:prSet/>
      <dgm:spPr/>
      <dgm:t>
        <a:bodyPr/>
        <a:lstStyle/>
        <a:p>
          <a:endParaRPr lang="pl-PL"/>
        </a:p>
      </dgm:t>
    </dgm:pt>
    <dgm:pt modelId="{AA9BA95D-CE6F-4970-9000-6D57920DBDD4}">
      <dgm:prSet phldrT="[Tekst]"/>
      <dgm:spPr/>
      <dgm:t>
        <a:bodyPr/>
        <a:lstStyle/>
        <a:p>
          <a:r>
            <a:rPr lang="pl-PL" dirty="0"/>
            <a:t>3 wnioski zostały zakwalifikowane do dofinansowania:</a:t>
          </a:r>
        </a:p>
      </dgm:t>
    </dgm:pt>
    <dgm:pt modelId="{905A7271-757B-412A-BF10-E285D0B69B71}" type="parTrans" cxnId="{7E2860DA-6421-490E-924C-F29CF766697A}">
      <dgm:prSet/>
      <dgm:spPr/>
      <dgm:t>
        <a:bodyPr/>
        <a:lstStyle/>
        <a:p>
          <a:endParaRPr lang="pl-PL"/>
        </a:p>
      </dgm:t>
    </dgm:pt>
    <dgm:pt modelId="{6A1C3FF8-4589-416F-9808-DDCB0CE59AE8}" type="sibTrans" cxnId="{7E2860DA-6421-490E-924C-F29CF766697A}">
      <dgm:prSet/>
      <dgm:spPr/>
      <dgm:t>
        <a:bodyPr/>
        <a:lstStyle/>
        <a:p>
          <a:endParaRPr lang="pl-PL"/>
        </a:p>
      </dgm:t>
    </dgm:pt>
    <dgm:pt modelId="{286DFA54-230E-4D9F-A241-C1A70786BAFB}" type="pres">
      <dgm:prSet presAssocID="{C5CB2C64-A87B-4659-B47E-09952C7ECB5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A91823F-2EE3-4CE8-B31F-C27D45537354}" type="pres">
      <dgm:prSet presAssocID="{2EDC3CD8-86B5-4180-BFFC-C8ADA02D8256}" presName="vertOne" presStyleCnt="0"/>
      <dgm:spPr/>
    </dgm:pt>
    <dgm:pt modelId="{80598C63-BD84-41FA-ACFA-FF6444FABAE3}" type="pres">
      <dgm:prSet presAssocID="{2EDC3CD8-86B5-4180-BFFC-C8ADA02D8256}" presName="txOne" presStyleLbl="node0" presStyleIdx="0" presStyleCnt="1">
        <dgm:presLayoutVars>
          <dgm:chPref val="3"/>
        </dgm:presLayoutVars>
      </dgm:prSet>
      <dgm:spPr/>
    </dgm:pt>
    <dgm:pt modelId="{3664FB29-05FA-49A4-83E8-2E4F7F52C53A}" type="pres">
      <dgm:prSet presAssocID="{2EDC3CD8-86B5-4180-BFFC-C8ADA02D8256}" presName="parTransOne" presStyleCnt="0"/>
      <dgm:spPr/>
    </dgm:pt>
    <dgm:pt modelId="{87165BDA-DB38-4F73-92DF-3FE8652775AC}" type="pres">
      <dgm:prSet presAssocID="{2EDC3CD8-86B5-4180-BFFC-C8ADA02D8256}" presName="horzOne" presStyleCnt="0"/>
      <dgm:spPr/>
    </dgm:pt>
    <dgm:pt modelId="{21DB0512-1F8E-493A-B028-89AE2E4233EA}" type="pres">
      <dgm:prSet presAssocID="{57E9B0C0-5C79-4132-A544-36940C8764CF}" presName="vertTwo" presStyleCnt="0"/>
      <dgm:spPr/>
    </dgm:pt>
    <dgm:pt modelId="{7C229154-37CC-4B32-9C88-DBEEE78320D8}" type="pres">
      <dgm:prSet presAssocID="{57E9B0C0-5C79-4132-A544-36940C8764CF}" presName="txTwo" presStyleLbl="node2" presStyleIdx="0" presStyleCnt="2" custLinFactNeighborX="54200" custLinFactNeighborY="-38159">
        <dgm:presLayoutVars>
          <dgm:chPref val="3"/>
        </dgm:presLayoutVars>
      </dgm:prSet>
      <dgm:spPr/>
    </dgm:pt>
    <dgm:pt modelId="{C05FAC16-6D2E-428B-AAA2-4EFFE6D95225}" type="pres">
      <dgm:prSet presAssocID="{57E9B0C0-5C79-4132-A544-36940C8764CF}" presName="parTransTwo" presStyleCnt="0"/>
      <dgm:spPr/>
    </dgm:pt>
    <dgm:pt modelId="{F12EFE75-E358-4EC2-A6F2-75D1D84D26DE}" type="pres">
      <dgm:prSet presAssocID="{57E9B0C0-5C79-4132-A544-36940C8764CF}" presName="horzTwo" presStyleCnt="0"/>
      <dgm:spPr/>
    </dgm:pt>
    <dgm:pt modelId="{83624E1C-713E-4C02-B38D-9E2A920D5323}" type="pres">
      <dgm:prSet presAssocID="{793F7481-45D8-40CC-B2BB-A5FE20812EE6}" presName="vertThree" presStyleCnt="0"/>
      <dgm:spPr/>
    </dgm:pt>
    <dgm:pt modelId="{D5B1853E-FFCC-4BAC-9031-1D85565AFA0A}" type="pres">
      <dgm:prSet presAssocID="{793F7481-45D8-40CC-B2BB-A5FE20812EE6}" presName="txThree" presStyleLbl="node3" presStyleIdx="0" presStyleCnt="1">
        <dgm:presLayoutVars>
          <dgm:chPref val="3"/>
        </dgm:presLayoutVars>
      </dgm:prSet>
      <dgm:spPr/>
    </dgm:pt>
    <dgm:pt modelId="{71212263-9763-4209-8407-51C81F5D98FC}" type="pres">
      <dgm:prSet presAssocID="{793F7481-45D8-40CC-B2BB-A5FE20812EE6}" presName="horzThree" presStyleCnt="0"/>
      <dgm:spPr/>
    </dgm:pt>
    <dgm:pt modelId="{DD9EA837-EEBB-44AA-82C6-59A5C989A370}" type="pres">
      <dgm:prSet presAssocID="{34BE40B5-142E-4366-A658-9A76A86E98A9}" presName="sibSpaceTwo" presStyleCnt="0"/>
      <dgm:spPr/>
    </dgm:pt>
    <dgm:pt modelId="{FB21A038-E598-4458-8131-F4B4A51855BC}" type="pres">
      <dgm:prSet presAssocID="{AA9BA95D-CE6F-4970-9000-6D57920DBDD4}" presName="vertTwo" presStyleCnt="0"/>
      <dgm:spPr/>
    </dgm:pt>
    <dgm:pt modelId="{91F8196A-E2BE-4366-A09A-BD01118648A0}" type="pres">
      <dgm:prSet presAssocID="{AA9BA95D-CE6F-4970-9000-6D57920DBDD4}" presName="txTwo" presStyleLbl="node2" presStyleIdx="1" presStyleCnt="2" custLinFactY="4508" custLinFactNeighborX="-1357" custLinFactNeighborY="100000">
        <dgm:presLayoutVars>
          <dgm:chPref val="3"/>
        </dgm:presLayoutVars>
      </dgm:prSet>
      <dgm:spPr/>
    </dgm:pt>
    <dgm:pt modelId="{D2500E03-7DAF-4932-94E1-DCFA22EAA243}" type="pres">
      <dgm:prSet presAssocID="{AA9BA95D-CE6F-4970-9000-6D57920DBDD4}" presName="horzTwo" presStyleCnt="0"/>
      <dgm:spPr/>
    </dgm:pt>
  </dgm:ptLst>
  <dgm:cxnLst>
    <dgm:cxn modelId="{B87D0300-4C9C-4CC1-BB9C-542559792140}" type="presOf" srcId="{AA9BA95D-CE6F-4970-9000-6D57920DBDD4}" destId="{91F8196A-E2BE-4366-A09A-BD01118648A0}" srcOrd="0" destOrd="0" presId="urn:microsoft.com/office/officeart/2005/8/layout/hierarchy4"/>
    <dgm:cxn modelId="{C845EC01-970E-4142-B0AE-1CFD4C32986B}" type="presOf" srcId="{C5CB2C64-A87B-4659-B47E-09952C7ECB57}" destId="{286DFA54-230E-4D9F-A241-C1A70786BAFB}" srcOrd="0" destOrd="0" presId="urn:microsoft.com/office/officeart/2005/8/layout/hierarchy4"/>
    <dgm:cxn modelId="{D8720F13-D2AE-453C-B183-0B92AAA66AF8}" srcId="{2EDC3CD8-86B5-4180-BFFC-C8ADA02D8256}" destId="{57E9B0C0-5C79-4132-A544-36940C8764CF}" srcOrd="0" destOrd="0" parTransId="{4DF0DAFC-B772-4C92-9499-4AD6877BEDF2}" sibTransId="{34BE40B5-142E-4366-A658-9A76A86E98A9}"/>
    <dgm:cxn modelId="{3B57AA60-D8E5-4996-97A4-2F30C4C90254}" srcId="{57E9B0C0-5C79-4132-A544-36940C8764CF}" destId="{793F7481-45D8-40CC-B2BB-A5FE20812EE6}" srcOrd="0" destOrd="0" parTransId="{F1CF9640-48A8-4548-AF4A-44DEA61568F6}" sibTransId="{6282CA99-C63F-483D-B50E-C1ECDE27B7B7}"/>
    <dgm:cxn modelId="{FFDB4F7D-49F8-4FDC-B2B4-F0BAE6A1E4CF}" srcId="{C5CB2C64-A87B-4659-B47E-09952C7ECB57}" destId="{2EDC3CD8-86B5-4180-BFFC-C8ADA02D8256}" srcOrd="0" destOrd="0" parTransId="{4D4DE829-86AE-4F44-B781-09F367152C10}" sibTransId="{2EC75983-D0A7-41FF-874C-F2A58D316F8B}"/>
    <dgm:cxn modelId="{D2432886-439F-4EC5-8373-CB56D556B84C}" type="presOf" srcId="{793F7481-45D8-40CC-B2BB-A5FE20812EE6}" destId="{D5B1853E-FFCC-4BAC-9031-1D85565AFA0A}" srcOrd="0" destOrd="0" presId="urn:microsoft.com/office/officeart/2005/8/layout/hierarchy4"/>
    <dgm:cxn modelId="{2A35D98F-3CF8-48A6-A466-E18364770AC3}" type="presOf" srcId="{2EDC3CD8-86B5-4180-BFFC-C8ADA02D8256}" destId="{80598C63-BD84-41FA-ACFA-FF6444FABAE3}" srcOrd="0" destOrd="0" presId="urn:microsoft.com/office/officeart/2005/8/layout/hierarchy4"/>
    <dgm:cxn modelId="{D974EDAA-5834-4024-94B1-D25E82FDAB04}" type="presOf" srcId="{57E9B0C0-5C79-4132-A544-36940C8764CF}" destId="{7C229154-37CC-4B32-9C88-DBEEE78320D8}" srcOrd="0" destOrd="0" presId="urn:microsoft.com/office/officeart/2005/8/layout/hierarchy4"/>
    <dgm:cxn modelId="{7E2860DA-6421-490E-924C-F29CF766697A}" srcId="{2EDC3CD8-86B5-4180-BFFC-C8ADA02D8256}" destId="{AA9BA95D-CE6F-4970-9000-6D57920DBDD4}" srcOrd="1" destOrd="0" parTransId="{905A7271-757B-412A-BF10-E285D0B69B71}" sibTransId="{6A1C3FF8-4589-416F-9808-DDCB0CE59AE8}"/>
    <dgm:cxn modelId="{B9D26EBB-78BF-4B85-A958-C410F9063AAA}" type="presParOf" srcId="{286DFA54-230E-4D9F-A241-C1A70786BAFB}" destId="{3A91823F-2EE3-4CE8-B31F-C27D45537354}" srcOrd="0" destOrd="0" presId="urn:microsoft.com/office/officeart/2005/8/layout/hierarchy4"/>
    <dgm:cxn modelId="{7CD2579D-8F77-4235-8202-0B6E2FA5DF1D}" type="presParOf" srcId="{3A91823F-2EE3-4CE8-B31F-C27D45537354}" destId="{80598C63-BD84-41FA-ACFA-FF6444FABAE3}" srcOrd="0" destOrd="0" presId="urn:microsoft.com/office/officeart/2005/8/layout/hierarchy4"/>
    <dgm:cxn modelId="{9E482E75-6B63-41EB-80E4-D565CC0CA97A}" type="presParOf" srcId="{3A91823F-2EE3-4CE8-B31F-C27D45537354}" destId="{3664FB29-05FA-49A4-83E8-2E4F7F52C53A}" srcOrd="1" destOrd="0" presId="urn:microsoft.com/office/officeart/2005/8/layout/hierarchy4"/>
    <dgm:cxn modelId="{F117586F-6B9D-482E-B572-5E1B118ED451}" type="presParOf" srcId="{3A91823F-2EE3-4CE8-B31F-C27D45537354}" destId="{87165BDA-DB38-4F73-92DF-3FE8652775AC}" srcOrd="2" destOrd="0" presId="urn:microsoft.com/office/officeart/2005/8/layout/hierarchy4"/>
    <dgm:cxn modelId="{AA5E3D3F-6CBB-4961-90B5-D909356AD03B}" type="presParOf" srcId="{87165BDA-DB38-4F73-92DF-3FE8652775AC}" destId="{21DB0512-1F8E-493A-B028-89AE2E4233EA}" srcOrd="0" destOrd="0" presId="urn:microsoft.com/office/officeart/2005/8/layout/hierarchy4"/>
    <dgm:cxn modelId="{AED5CE52-A079-401A-B17C-5357CFAF7428}" type="presParOf" srcId="{21DB0512-1F8E-493A-B028-89AE2E4233EA}" destId="{7C229154-37CC-4B32-9C88-DBEEE78320D8}" srcOrd="0" destOrd="0" presId="urn:microsoft.com/office/officeart/2005/8/layout/hierarchy4"/>
    <dgm:cxn modelId="{CB6EC6CE-E60E-454F-AFD1-070CC79B3814}" type="presParOf" srcId="{21DB0512-1F8E-493A-B028-89AE2E4233EA}" destId="{C05FAC16-6D2E-428B-AAA2-4EFFE6D95225}" srcOrd="1" destOrd="0" presId="urn:microsoft.com/office/officeart/2005/8/layout/hierarchy4"/>
    <dgm:cxn modelId="{3506A5CE-4382-4453-9C00-E6E09ADF225E}" type="presParOf" srcId="{21DB0512-1F8E-493A-B028-89AE2E4233EA}" destId="{F12EFE75-E358-4EC2-A6F2-75D1D84D26DE}" srcOrd="2" destOrd="0" presId="urn:microsoft.com/office/officeart/2005/8/layout/hierarchy4"/>
    <dgm:cxn modelId="{BA2902E2-DD4E-427C-8F9C-21CCB2B2A7E2}" type="presParOf" srcId="{F12EFE75-E358-4EC2-A6F2-75D1D84D26DE}" destId="{83624E1C-713E-4C02-B38D-9E2A920D5323}" srcOrd="0" destOrd="0" presId="urn:microsoft.com/office/officeart/2005/8/layout/hierarchy4"/>
    <dgm:cxn modelId="{5F103097-5098-4EF2-B33D-285E8284C56B}" type="presParOf" srcId="{83624E1C-713E-4C02-B38D-9E2A920D5323}" destId="{D5B1853E-FFCC-4BAC-9031-1D85565AFA0A}" srcOrd="0" destOrd="0" presId="urn:microsoft.com/office/officeart/2005/8/layout/hierarchy4"/>
    <dgm:cxn modelId="{4034D6A4-A149-4B12-85D0-433812937F92}" type="presParOf" srcId="{83624E1C-713E-4C02-B38D-9E2A920D5323}" destId="{71212263-9763-4209-8407-51C81F5D98FC}" srcOrd="1" destOrd="0" presId="urn:microsoft.com/office/officeart/2005/8/layout/hierarchy4"/>
    <dgm:cxn modelId="{1AAE2ADC-9111-458B-AA8C-C8BF2751354B}" type="presParOf" srcId="{87165BDA-DB38-4F73-92DF-3FE8652775AC}" destId="{DD9EA837-EEBB-44AA-82C6-59A5C989A370}" srcOrd="1" destOrd="0" presId="urn:microsoft.com/office/officeart/2005/8/layout/hierarchy4"/>
    <dgm:cxn modelId="{C26C4BC6-3B31-4C61-B1AD-B5AF5EF0DE3A}" type="presParOf" srcId="{87165BDA-DB38-4F73-92DF-3FE8652775AC}" destId="{FB21A038-E598-4458-8131-F4B4A51855BC}" srcOrd="2" destOrd="0" presId="urn:microsoft.com/office/officeart/2005/8/layout/hierarchy4"/>
    <dgm:cxn modelId="{E5A1CA73-0A13-4486-967C-2815981799B3}" type="presParOf" srcId="{FB21A038-E598-4458-8131-F4B4A51855BC}" destId="{91F8196A-E2BE-4366-A09A-BD01118648A0}" srcOrd="0" destOrd="0" presId="urn:microsoft.com/office/officeart/2005/8/layout/hierarchy4"/>
    <dgm:cxn modelId="{614499BD-FB5C-4F36-A1D9-07B7F771C26D}" type="presParOf" srcId="{FB21A038-E598-4458-8131-F4B4A51855BC}" destId="{D2500E03-7DAF-4932-94E1-DCFA22EAA24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FAB74C-B32E-4EB9-A1D0-23AC99DFD28C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l-PL"/>
        </a:p>
      </dgm:t>
    </dgm:pt>
    <dgm:pt modelId="{A64C8FBD-193F-4E2B-A5BE-61BE52E5BF94}">
      <dgm:prSet phldrT="[Tekst]" custT="1"/>
      <dgm:spPr/>
      <dgm:t>
        <a:bodyPr/>
        <a:lstStyle/>
        <a:p>
          <a:r>
            <a:rPr lang="pl-PL" sz="3600" b="1" dirty="0"/>
            <a:t>900 000,00 zł</a:t>
          </a:r>
        </a:p>
      </dgm:t>
    </dgm:pt>
    <dgm:pt modelId="{82D5F2AD-A85A-4120-AD65-8D94721AC10E}" type="parTrans" cxnId="{A21120BD-A535-4EA4-A27F-5E0378C79F98}">
      <dgm:prSet/>
      <dgm:spPr/>
      <dgm:t>
        <a:bodyPr/>
        <a:lstStyle/>
        <a:p>
          <a:endParaRPr lang="pl-PL"/>
        </a:p>
      </dgm:t>
    </dgm:pt>
    <dgm:pt modelId="{C21AFED5-58F0-40E0-8C88-3D68E32DEA10}" type="sibTrans" cxnId="{A21120BD-A535-4EA4-A27F-5E0378C79F98}">
      <dgm:prSet/>
      <dgm:spPr/>
      <dgm:t>
        <a:bodyPr/>
        <a:lstStyle/>
        <a:p>
          <a:endParaRPr lang="pl-PL"/>
        </a:p>
      </dgm:t>
    </dgm:pt>
    <dgm:pt modelId="{4135FC3D-9670-4F59-BA6C-35D3AD11433D}">
      <dgm:prSet phldrT="[Tekst]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l-PL" sz="1600" b="1" dirty="0"/>
            <a:t>82</a:t>
          </a:r>
          <a:r>
            <a:rPr lang="pl-PL" sz="1600" dirty="0"/>
            <a:t> oferty wpłynęło w systemie WITKAC</a:t>
          </a:r>
        </a:p>
      </dgm:t>
    </dgm:pt>
    <dgm:pt modelId="{F242FC70-065E-4A08-BE3A-4C348114B346}" type="parTrans" cxnId="{D28C62A5-3405-47A2-9850-772828A185C6}">
      <dgm:prSet/>
      <dgm:spPr/>
      <dgm:t>
        <a:bodyPr/>
        <a:lstStyle/>
        <a:p>
          <a:endParaRPr lang="pl-PL"/>
        </a:p>
      </dgm:t>
    </dgm:pt>
    <dgm:pt modelId="{B458F4E1-DAA9-4C8F-B081-CC87FEA4C9CF}" type="sibTrans" cxnId="{D28C62A5-3405-47A2-9850-772828A185C6}">
      <dgm:prSet/>
      <dgm:spPr/>
      <dgm:t>
        <a:bodyPr/>
        <a:lstStyle/>
        <a:p>
          <a:endParaRPr lang="pl-PL"/>
        </a:p>
      </dgm:t>
    </dgm:pt>
    <dgm:pt modelId="{31ACC5E9-47E3-4D9A-8C10-88A2CEAB9EB5}">
      <dgm:prSet phldrT="[Tekst]"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l-PL" sz="1600" b="1" dirty="0"/>
            <a:t>73 </a:t>
          </a:r>
          <a:r>
            <a:rPr lang="pl-PL" sz="1600" dirty="0"/>
            <a:t>oferty wpłynęło w wersji papierowej i zostały poddane weryfikacji przez Komisję</a:t>
          </a:r>
        </a:p>
      </dgm:t>
    </dgm:pt>
    <dgm:pt modelId="{7674D4D0-3AA2-4A39-99AA-F0A9C104864C}" type="parTrans" cxnId="{D0618D1A-81DF-433C-8EE7-E368986937DE}">
      <dgm:prSet/>
      <dgm:spPr/>
      <dgm:t>
        <a:bodyPr/>
        <a:lstStyle/>
        <a:p>
          <a:endParaRPr lang="pl-PL"/>
        </a:p>
      </dgm:t>
    </dgm:pt>
    <dgm:pt modelId="{62DF1E2F-8DE6-441B-923E-EB7C6BDFF88E}" type="sibTrans" cxnId="{D0618D1A-81DF-433C-8EE7-E368986937DE}">
      <dgm:prSet/>
      <dgm:spPr/>
      <dgm:t>
        <a:bodyPr/>
        <a:lstStyle/>
        <a:p>
          <a:endParaRPr lang="pl-PL"/>
        </a:p>
      </dgm:t>
    </dgm:pt>
    <dgm:pt modelId="{94DC2AAD-9D81-4B3F-B2F5-0CEC613E85A9}">
      <dgm:prSet phldrT="[Tekst]"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pl-PL" sz="1600" b="1" dirty="0"/>
            <a:t>W wyniku oceny formalnej i merytorycznej do podpisania umowy zakwalifikowano</a:t>
          </a:r>
        </a:p>
        <a:p>
          <a:r>
            <a:rPr lang="pl-PL" sz="1600" b="1" dirty="0"/>
            <a:t>39 ofert na kwotę </a:t>
          </a:r>
          <a:r>
            <a:rPr lang="pl-PL" sz="1600" b="1" u="sng" dirty="0"/>
            <a:t>899 584,00 zł</a:t>
          </a:r>
          <a:endParaRPr lang="pl-PL" sz="1600" u="sng" dirty="0"/>
        </a:p>
      </dgm:t>
    </dgm:pt>
    <dgm:pt modelId="{B35BE52A-ADAA-4D6A-8F28-F16A1E5F7D9C}" type="parTrans" cxnId="{BC7331DD-B9C1-4B5A-99B6-A75031D448B9}">
      <dgm:prSet/>
      <dgm:spPr/>
      <dgm:t>
        <a:bodyPr/>
        <a:lstStyle/>
        <a:p>
          <a:endParaRPr lang="pl-PL"/>
        </a:p>
      </dgm:t>
    </dgm:pt>
    <dgm:pt modelId="{300FC4E8-9EAC-48DB-AF74-6218F74361BC}" type="sibTrans" cxnId="{BC7331DD-B9C1-4B5A-99B6-A75031D448B9}">
      <dgm:prSet/>
      <dgm:spPr/>
      <dgm:t>
        <a:bodyPr/>
        <a:lstStyle/>
        <a:p>
          <a:endParaRPr lang="pl-PL"/>
        </a:p>
      </dgm:t>
    </dgm:pt>
    <dgm:pt modelId="{58D1E293-1F0E-425D-B2C4-5BB2BF260334}">
      <dgm:prSet phldrT="[Tekst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pl-PL" sz="1400" b="0" dirty="0"/>
            <a:t>W wyniku </a:t>
          </a:r>
          <a:r>
            <a:rPr lang="pl-PL" sz="1400" b="1" dirty="0"/>
            <a:t>oceny formalnej </a:t>
          </a:r>
          <a:r>
            <a:rPr lang="pl-PL" sz="1400" b="0" dirty="0"/>
            <a:t>odpadło </a:t>
          </a:r>
          <a:r>
            <a:rPr lang="pl-PL" sz="1400" b="1" dirty="0"/>
            <a:t>18 </a:t>
          </a:r>
          <a:r>
            <a:rPr lang="pl-PL" sz="1400" b="0" dirty="0"/>
            <a:t>wniosków.</a:t>
          </a:r>
        </a:p>
        <a:p>
          <a:pPr algn="l"/>
          <a:r>
            <a:rPr lang="pl-PL" sz="1400" b="0" u="none" dirty="0"/>
            <a:t>W wyniku </a:t>
          </a:r>
          <a:r>
            <a:rPr lang="pl-PL" sz="1400" b="1" u="none" dirty="0"/>
            <a:t>oceny merytorycznej </a:t>
          </a:r>
          <a:r>
            <a:rPr lang="pl-PL" sz="1400" b="0" u="none" dirty="0"/>
            <a:t>odpadło </a:t>
          </a:r>
          <a:r>
            <a:rPr lang="pl-PL" sz="1400" b="1" u="none" dirty="0"/>
            <a:t>9</a:t>
          </a:r>
          <a:r>
            <a:rPr lang="pl-PL" sz="1400" b="0" u="none" dirty="0"/>
            <a:t> ofert.</a:t>
          </a:r>
        </a:p>
        <a:p>
          <a:pPr algn="l"/>
          <a:r>
            <a:rPr lang="pl-PL" sz="1400" b="1" dirty="0"/>
            <a:t>46 ofert </a:t>
          </a:r>
          <a:r>
            <a:rPr lang="pl-PL" sz="1400" dirty="0"/>
            <a:t>uzyskało pozytywną ocenę merytoryczną na łączną kwotę dofinansowania</a:t>
          </a:r>
          <a:r>
            <a:rPr lang="pl-PL" sz="1400" b="1" dirty="0"/>
            <a:t> 1 095 614,00 zł</a:t>
          </a:r>
          <a:endParaRPr lang="pl-PL" sz="1400" b="0" u="none" dirty="0"/>
        </a:p>
      </dgm:t>
    </dgm:pt>
    <dgm:pt modelId="{42311BDE-2C7D-44CE-91F1-A95110FD2481}" type="parTrans" cxnId="{823D797E-5C51-4C0F-95D9-718B4EC662A8}">
      <dgm:prSet/>
      <dgm:spPr/>
      <dgm:t>
        <a:bodyPr/>
        <a:lstStyle/>
        <a:p>
          <a:endParaRPr lang="pl-PL"/>
        </a:p>
      </dgm:t>
    </dgm:pt>
    <dgm:pt modelId="{F732E671-AA9F-459E-8496-FF8C5257B976}" type="sibTrans" cxnId="{823D797E-5C51-4C0F-95D9-718B4EC662A8}">
      <dgm:prSet/>
      <dgm:spPr/>
      <dgm:t>
        <a:bodyPr/>
        <a:lstStyle/>
        <a:p>
          <a:endParaRPr lang="pl-PL"/>
        </a:p>
      </dgm:t>
    </dgm:pt>
    <dgm:pt modelId="{A27256B4-A8F5-4CB9-BB64-F763AC3BEB6C}">
      <dgm:prSet phldrT="[Tekst]" custT="1"/>
      <dgm:spPr/>
      <dgm:t>
        <a:bodyPr/>
        <a:lstStyle/>
        <a:p>
          <a:r>
            <a:rPr lang="pl-PL" sz="1600" b="1" dirty="0"/>
            <a:t>Ze względu na brak środków finansowych</a:t>
          </a:r>
          <a:r>
            <a:rPr lang="pl-PL" sz="1600" dirty="0"/>
            <a:t> komisja nie przyznała dotacji </a:t>
          </a:r>
          <a:r>
            <a:rPr lang="pl-PL" sz="1600" b="1" dirty="0"/>
            <a:t>7 oferentom</a:t>
          </a:r>
          <a:r>
            <a:rPr lang="pl-PL" sz="1600" dirty="0"/>
            <a:t> z najniższą liczbą punktów (</a:t>
          </a:r>
          <a:r>
            <a:rPr lang="pl-PL" sz="1600" b="1" dirty="0"/>
            <a:t>196 030,00 zł</a:t>
          </a:r>
          <a:r>
            <a:rPr lang="pl-PL" sz="1600" dirty="0"/>
            <a:t>)</a:t>
          </a:r>
          <a:endParaRPr lang="pl-PL" sz="1600" u="sng" dirty="0"/>
        </a:p>
      </dgm:t>
    </dgm:pt>
    <dgm:pt modelId="{9AB369A8-ECEF-4AB4-84DE-5689FD1B5034}" type="parTrans" cxnId="{D90C926F-FBA2-47CC-95E9-18EDFB1131F7}">
      <dgm:prSet/>
      <dgm:spPr/>
      <dgm:t>
        <a:bodyPr/>
        <a:lstStyle/>
        <a:p>
          <a:endParaRPr lang="pl-PL"/>
        </a:p>
      </dgm:t>
    </dgm:pt>
    <dgm:pt modelId="{9A972F9A-820A-49E9-8D6F-CB06A60BF1A9}" type="sibTrans" cxnId="{D90C926F-FBA2-47CC-95E9-18EDFB1131F7}">
      <dgm:prSet/>
      <dgm:spPr/>
      <dgm:t>
        <a:bodyPr/>
        <a:lstStyle/>
        <a:p>
          <a:endParaRPr lang="pl-PL"/>
        </a:p>
      </dgm:t>
    </dgm:pt>
    <dgm:pt modelId="{5E57220B-EAEF-4B67-A62A-E9A8A69D4018}" type="pres">
      <dgm:prSet presAssocID="{86FAB74C-B32E-4EB9-A1D0-23AC99DFD28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752844-E870-449F-AEC2-7F8766547594}" type="pres">
      <dgm:prSet presAssocID="{A64C8FBD-193F-4E2B-A5BE-61BE52E5BF94}" presName="hierRoot1" presStyleCnt="0"/>
      <dgm:spPr/>
    </dgm:pt>
    <dgm:pt modelId="{B3FF9F02-09D9-4214-9A1B-E284B212A62C}" type="pres">
      <dgm:prSet presAssocID="{A64C8FBD-193F-4E2B-A5BE-61BE52E5BF94}" presName="composite" presStyleCnt="0"/>
      <dgm:spPr/>
    </dgm:pt>
    <dgm:pt modelId="{C9B20C97-3F75-4D64-AEEC-CE96A39A2FA7}" type="pres">
      <dgm:prSet presAssocID="{A64C8FBD-193F-4E2B-A5BE-61BE52E5BF94}" presName="background" presStyleLbl="node0" presStyleIdx="0" presStyleCnt="3"/>
      <dgm:spPr/>
    </dgm:pt>
    <dgm:pt modelId="{3451D186-A021-4092-8A5A-2CF5F0A68816}" type="pres">
      <dgm:prSet presAssocID="{A64C8FBD-193F-4E2B-A5BE-61BE52E5BF94}" presName="text" presStyleLbl="fgAcc0" presStyleIdx="0" presStyleCnt="3" custScaleX="377391" custScaleY="197298" custLinFactX="100000" custLinFactNeighborX="189947" custLinFactNeighborY="-85918">
        <dgm:presLayoutVars>
          <dgm:chPref val="3"/>
        </dgm:presLayoutVars>
      </dgm:prSet>
      <dgm:spPr/>
    </dgm:pt>
    <dgm:pt modelId="{55AD4146-CD30-497B-A2D0-4845C87789E6}" type="pres">
      <dgm:prSet presAssocID="{A64C8FBD-193F-4E2B-A5BE-61BE52E5BF94}" presName="hierChild2" presStyleCnt="0"/>
      <dgm:spPr/>
    </dgm:pt>
    <dgm:pt modelId="{3E3A5A15-61F2-4F44-B283-5C1CFC243EBE}" type="pres">
      <dgm:prSet presAssocID="{F242FC70-065E-4A08-BE3A-4C348114B346}" presName="Name10" presStyleLbl="parChTrans1D2" presStyleIdx="0" presStyleCnt="2"/>
      <dgm:spPr/>
    </dgm:pt>
    <dgm:pt modelId="{E5FF6C8C-291C-494B-BBFE-2B8C5535E49A}" type="pres">
      <dgm:prSet presAssocID="{4135FC3D-9670-4F59-BA6C-35D3AD11433D}" presName="hierRoot2" presStyleCnt="0"/>
      <dgm:spPr/>
    </dgm:pt>
    <dgm:pt modelId="{ED8B991C-D50E-46D6-A8B4-7A21630F6EB7}" type="pres">
      <dgm:prSet presAssocID="{4135FC3D-9670-4F59-BA6C-35D3AD11433D}" presName="composite2" presStyleCnt="0"/>
      <dgm:spPr/>
    </dgm:pt>
    <dgm:pt modelId="{46DA82E6-9B55-4B15-BFF1-BFF5BFA23EE2}" type="pres">
      <dgm:prSet presAssocID="{4135FC3D-9670-4F59-BA6C-35D3AD11433D}" presName="background2" presStyleLbl="node2" presStyleIdx="0" presStyleCnt="2"/>
      <dgm:spPr/>
    </dgm:pt>
    <dgm:pt modelId="{3B86BCE0-37F7-4390-8A99-3D1293A01E46}" type="pres">
      <dgm:prSet presAssocID="{4135FC3D-9670-4F59-BA6C-35D3AD11433D}" presName="text2" presStyleLbl="fgAcc2" presStyleIdx="0" presStyleCnt="2" custScaleX="140135" custScaleY="157472" custLinFactNeighborX="99616" custLinFactNeighborY="-45027">
        <dgm:presLayoutVars>
          <dgm:chPref val="3"/>
        </dgm:presLayoutVars>
      </dgm:prSet>
      <dgm:spPr/>
    </dgm:pt>
    <dgm:pt modelId="{D5F45E61-B5D8-42F7-BFB5-640AADFE119D}" type="pres">
      <dgm:prSet presAssocID="{4135FC3D-9670-4F59-BA6C-35D3AD11433D}" presName="hierChild3" presStyleCnt="0"/>
      <dgm:spPr/>
    </dgm:pt>
    <dgm:pt modelId="{50E0ED66-F3F6-4E2D-A655-06D13F010F1D}" type="pres">
      <dgm:prSet presAssocID="{7674D4D0-3AA2-4A39-99AA-F0A9C104864C}" presName="Name10" presStyleLbl="parChTrans1D2" presStyleIdx="1" presStyleCnt="2"/>
      <dgm:spPr/>
    </dgm:pt>
    <dgm:pt modelId="{4E5DB791-5C8D-4CC1-B4D9-EE0AC11E68E4}" type="pres">
      <dgm:prSet presAssocID="{31ACC5E9-47E3-4D9A-8C10-88A2CEAB9EB5}" presName="hierRoot2" presStyleCnt="0"/>
      <dgm:spPr/>
    </dgm:pt>
    <dgm:pt modelId="{11C6035F-2744-4DD1-8162-347AE3473DAD}" type="pres">
      <dgm:prSet presAssocID="{31ACC5E9-47E3-4D9A-8C10-88A2CEAB9EB5}" presName="composite2" presStyleCnt="0"/>
      <dgm:spPr/>
    </dgm:pt>
    <dgm:pt modelId="{12C8CC63-C622-46AE-8A76-ACF87F61EB0C}" type="pres">
      <dgm:prSet presAssocID="{31ACC5E9-47E3-4D9A-8C10-88A2CEAB9EB5}" presName="background2" presStyleLbl="node2" presStyleIdx="1" presStyleCnt="2"/>
      <dgm:spPr/>
    </dgm:pt>
    <dgm:pt modelId="{DB793146-B898-4439-96A7-272BC2C247BF}" type="pres">
      <dgm:prSet presAssocID="{31ACC5E9-47E3-4D9A-8C10-88A2CEAB9EB5}" presName="text2" presStyleLbl="fgAcc2" presStyleIdx="1" presStyleCnt="2" custScaleX="257259" custScaleY="208830" custLinFactX="64041" custLinFactNeighborX="100000" custLinFactNeighborY="-45027">
        <dgm:presLayoutVars>
          <dgm:chPref val="3"/>
        </dgm:presLayoutVars>
      </dgm:prSet>
      <dgm:spPr/>
    </dgm:pt>
    <dgm:pt modelId="{3255CFD3-07AB-4992-A487-420F75A5AA84}" type="pres">
      <dgm:prSet presAssocID="{31ACC5E9-47E3-4D9A-8C10-88A2CEAB9EB5}" presName="hierChild3" presStyleCnt="0"/>
      <dgm:spPr/>
    </dgm:pt>
    <dgm:pt modelId="{9CC321CA-DCF4-486B-AD47-C817456FFAF0}" type="pres">
      <dgm:prSet presAssocID="{B35BE52A-ADAA-4D6A-8F28-F16A1E5F7D9C}" presName="Name17" presStyleLbl="parChTrans1D3" presStyleIdx="0" presStyleCnt="1"/>
      <dgm:spPr/>
    </dgm:pt>
    <dgm:pt modelId="{CB902AFE-C3C8-4801-B811-1DE2F99ADDDA}" type="pres">
      <dgm:prSet presAssocID="{94DC2AAD-9D81-4B3F-B2F5-0CEC613E85A9}" presName="hierRoot3" presStyleCnt="0"/>
      <dgm:spPr/>
    </dgm:pt>
    <dgm:pt modelId="{F87ED7E8-C190-471E-8534-93124B2E8AD5}" type="pres">
      <dgm:prSet presAssocID="{94DC2AAD-9D81-4B3F-B2F5-0CEC613E85A9}" presName="composite3" presStyleCnt="0"/>
      <dgm:spPr/>
    </dgm:pt>
    <dgm:pt modelId="{D5A08C4E-A33D-46B5-AFA3-8ED398C4FF42}" type="pres">
      <dgm:prSet presAssocID="{94DC2AAD-9D81-4B3F-B2F5-0CEC613E85A9}" presName="background3" presStyleLbl="node3" presStyleIdx="0" presStyleCnt="1"/>
      <dgm:spPr/>
    </dgm:pt>
    <dgm:pt modelId="{B45E7B41-4D54-4B8F-9A60-1A534A1324EE}" type="pres">
      <dgm:prSet presAssocID="{94DC2AAD-9D81-4B3F-B2F5-0CEC613E85A9}" presName="text3" presStyleLbl="fgAcc3" presStyleIdx="0" presStyleCnt="1" custScaleX="377498" custScaleY="194344" custLinFactX="300000" custLinFactNeighborX="301126" custLinFactNeighborY="75391">
        <dgm:presLayoutVars>
          <dgm:chPref val="3"/>
        </dgm:presLayoutVars>
      </dgm:prSet>
      <dgm:spPr/>
    </dgm:pt>
    <dgm:pt modelId="{67B1FBBC-62E7-436C-8CF3-68BD6BF28811}" type="pres">
      <dgm:prSet presAssocID="{94DC2AAD-9D81-4B3F-B2F5-0CEC613E85A9}" presName="hierChild4" presStyleCnt="0"/>
      <dgm:spPr/>
    </dgm:pt>
    <dgm:pt modelId="{34172D08-13F9-485B-99D4-3C07E2CD89F7}" type="pres">
      <dgm:prSet presAssocID="{58D1E293-1F0E-425D-B2C4-5BB2BF260334}" presName="hierRoot1" presStyleCnt="0"/>
      <dgm:spPr/>
    </dgm:pt>
    <dgm:pt modelId="{A6943868-5ED2-490C-876E-C85FF25E1954}" type="pres">
      <dgm:prSet presAssocID="{58D1E293-1F0E-425D-B2C4-5BB2BF260334}" presName="composite" presStyleCnt="0"/>
      <dgm:spPr/>
    </dgm:pt>
    <dgm:pt modelId="{E904AA96-E20B-4FC5-B7FD-5A6BFB9F0A0C}" type="pres">
      <dgm:prSet presAssocID="{58D1E293-1F0E-425D-B2C4-5BB2BF260334}" presName="background" presStyleLbl="node0" presStyleIdx="1" presStyleCnt="3"/>
      <dgm:spPr/>
    </dgm:pt>
    <dgm:pt modelId="{1354408D-79E8-4EA3-9E42-5979FC81E93B}" type="pres">
      <dgm:prSet presAssocID="{58D1E293-1F0E-425D-B2C4-5BB2BF260334}" presName="text" presStyleLbl="fgAcc0" presStyleIdx="1" presStyleCnt="3" custScaleX="449241" custScaleY="183785" custLinFactX="100000" custLinFactY="92545" custLinFactNeighborX="147065" custLinFactNeighborY="100000">
        <dgm:presLayoutVars>
          <dgm:chPref val="3"/>
        </dgm:presLayoutVars>
      </dgm:prSet>
      <dgm:spPr/>
    </dgm:pt>
    <dgm:pt modelId="{AF37FCD8-54F3-495F-9DBD-32BB44672BF3}" type="pres">
      <dgm:prSet presAssocID="{58D1E293-1F0E-425D-B2C4-5BB2BF260334}" presName="hierChild2" presStyleCnt="0"/>
      <dgm:spPr/>
    </dgm:pt>
    <dgm:pt modelId="{4FE45F8E-4840-4B53-99EF-764D7343A24B}" type="pres">
      <dgm:prSet presAssocID="{A27256B4-A8F5-4CB9-BB64-F763AC3BEB6C}" presName="hierRoot1" presStyleCnt="0"/>
      <dgm:spPr/>
    </dgm:pt>
    <dgm:pt modelId="{B0C4B15A-D655-411D-A112-D7F6A0501F20}" type="pres">
      <dgm:prSet presAssocID="{A27256B4-A8F5-4CB9-BB64-F763AC3BEB6C}" presName="composite" presStyleCnt="0"/>
      <dgm:spPr/>
    </dgm:pt>
    <dgm:pt modelId="{4A1C1C68-4670-4900-A8BB-A4FC98B6C641}" type="pres">
      <dgm:prSet presAssocID="{A27256B4-A8F5-4CB9-BB64-F763AC3BEB6C}" presName="background" presStyleLbl="node0" presStyleIdx="2" presStyleCnt="3"/>
      <dgm:spPr/>
    </dgm:pt>
    <dgm:pt modelId="{3126F806-8C0F-4086-99A1-1ADC88298466}" type="pres">
      <dgm:prSet presAssocID="{A27256B4-A8F5-4CB9-BB64-F763AC3BEB6C}" presName="text" presStyleLbl="fgAcc0" presStyleIdx="2" presStyleCnt="3" custScaleX="383384" custScaleY="174094" custLinFactX="-91771" custLinFactY="191141" custLinFactNeighborX="-100000" custLinFactNeighborY="200000">
        <dgm:presLayoutVars>
          <dgm:chPref val="3"/>
        </dgm:presLayoutVars>
      </dgm:prSet>
      <dgm:spPr/>
    </dgm:pt>
    <dgm:pt modelId="{2D1ECA5C-FB2C-405B-997A-E5EE245ACFA4}" type="pres">
      <dgm:prSet presAssocID="{A27256B4-A8F5-4CB9-BB64-F763AC3BEB6C}" presName="hierChild2" presStyleCnt="0"/>
      <dgm:spPr/>
    </dgm:pt>
  </dgm:ptLst>
  <dgm:cxnLst>
    <dgm:cxn modelId="{94E3EF0F-43D2-4B0D-99AB-7C4F396DC3B8}" type="presOf" srcId="{58D1E293-1F0E-425D-B2C4-5BB2BF260334}" destId="{1354408D-79E8-4EA3-9E42-5979FC81E93B}" srcOrd="0" destOrd="0" presId="urn:microsoft.com/office/officeart/2005/8/layout/hierarchy1"/>
    <dgm:cxn modelId="{DEBDBF16-2DD3-491B-851F-CF5DEA037689}" type="presOf" srcId="{94DC2AAD-9D81-4B3F-B2F5-0CEC613E85A9}" destId="{B45E7B41-4D54-4B8F-9A60-1A534A1324EE}" srcOrd="0" destOrd="0" presId="urn:microsoft.com/office/officeart/2005/8/layout/hierarchy1"/>
    <dgm:cxn modelId="{D0618D1A-81DF-433C-8EE7-E368986937DE}" srcId="{A64C8FBD-193F-4E2B-A5BE-61BE52E5BF94}" destId="{31ACC5E9-47E3-4D9A-8C10-88A2CEAB9EB5}" srcOrd="1" destOrd="0" parTransId="{7674D4D0-3AA2-4A39-99AA-F0A9C104864C}" sibTransId="{62DF1E2F-8DE6-441B-923E-EB7C6BDFF88E}"/>
    <dgm:cxn modelId="{9F3D6B2D-3A4B-4451-A3F1-7B5A3309E6FA}" type="presOf" srcId="{31ACC5E9-47E3-4D9A-8C10-88A2CEAB9EB5}" destId="{DB793146-B898-4439-96A7-272BC2C247BF}" srcOrd="0" destOrd="0" presId="urn:microsoft.com/office/officeart/2005/8/layout/hierarchy1"/>
    <dgm:cxn modelId="{1602F638-ECEF-4FB2-BCEE-5C8B9EB08BB2}" type="presOf" srcId="{A64C8FBD-193F-4E2B-A5BE-61BE52E5BF94}" destId="{3451D186-A021-4092-8A5A-2CF5F0A68816}" srcOrd="0" destOrd="0" presId="urn:microsoft.com/office/officeart/2005/8/layout/hierarchy1"/>
    <dgm:cxn modelId="{D90C926F-FBA2-47CC-95E9-18EDFB1131F7}" srcId="{86FAB74C-B32E-4EB9-A1D0-23AC99DFD28C}" destId="{A27256B4-A8F5-4CB9-BB64-F763AC3BEB6C}" srcOrd="2" destOrd="0" parTransId="{9AB369A8-ECEF-4AB4-84DE-5689FD1B5034}" sibTransId="{9A972F9A-820A-49E9-8D6F-CB06A60BF1A9}"/>
    <dgm:cxn modelId="{A9152171-0290-4B64-9F3E-27F70A20F33A}" type="presOf" srcId="{F242FC70-065E-4A08-BE3A-4C348114B346}" destId="{3E3A5A15-61F2-4F44-B283-5C1CFC243EBE}" srcOrd="0" destOrd="0" presId="urn:microsoft.com/office/officeart/2005/8/layout/hierarchy1"/>
    <dgm:cxn modelId="{823D797E-5C51-4C0F-95D9-718B4EC662A8}" srcId="{86FAB74C-B32E-4EB9-A1D0-23AC99DFD28C}" destId="{58D1E293-1F0E-425D-B2C4-5BB2BF260334}" srcOrd="1" destOrd="0" parTransId="{42311BDE-2C7D-44CE-91F1-A95110FD2481}" sibTransId="{F732E671-AA9F-459E-8496-FF8C5257B976}"/>
    <dgm:cxn modelId="{22A44F8E-D4D4-4B95-8DF4-108FB42BC318}" type="presOf" srcId="{B35BE52A-ADAA-4D6A-8F28-F16A1E5F7D9C}" destId="{9CC321CA-DCF4-486B-AD47-C817456FFAF0}" srcOrd="0" destOrd="0" presId="urn:microsoft.com/office/officeart/2005/8/layout/hierarchy1"/>
    <dgm:cxn modelId="{09EF9192-E1B7-44C1-8B77-96D0B1B28E25}" type="presOf" srcId="{A27256B4-A8F5-4CB9-BB64-F763AC3BEB6C}" destId="{3126F806-8C0F-4086-99A1-1ADC88298466}" srcOrd="0" destOrd="0" presId="urn:microsoft.com/office/officeart/2005/8/layout/hierarchy1"/>
    <dgm:cxn modelId="{D28C62A5-3405-47A2-9850-772828A185C6}" srcId="{A64C8FBD-193F-4E2B-A5BE-61BE52E5BF94}" destId="{4135FC3D-9670-4F59-BA6C-35D3AD11433D}" srcOrd="0" destOrd="0" parTransId="{F242FC70-065E-4A08-BE3A-4C348114B346}" sibTransId="{B458F4E1-DAA9-4C8F-B081-CC87FEA4C9CF}"/>
    <dgm:cxn modelId="{AFE1BAAE-F9E4-438F-ACBA-F4F9FDDCA3E6}" type="presOf" srcId="{86FAB74C-B32E-4EB9-A1D0-23AC99DFD28C}" destId="{5E57220B-EAEF-4B67-A62A-E9A8A69D4018}" srcOrd="0" destOrd="0" presId="urn:microsoft.com/office/officeart/2005/8/layout/hierarchy1"/>
    <dgm:cxn modelId="{C7444BB5-BFAD-45D4-8DCD-7929DC872B7E}" type="presOf" srcId="{7674D4D0-3AA2-4A39-99AA-F0A9C104864C}" destId="{50E0ED66-F3F6-4E2D-A655-06D13F010F1D}" srcOrd="0" destOrd="0" presId="urn:microsoft.com/office/officeart/2005/8/layout/hierarchy1"/>
    <dgm:cxn modelId="{A21120BD-A535-4EA4-A27F-5E0378C79F98}" srcId="{86FAB74C-B32E-4EB9-A1D0-23AC99DFD28C}" destId="{A64C8FBD-193F-4E2B-A5BE-61BE52E5BF94}" srcOrd="0" destOrd="0" parTransId="{82D5F2AD-A85A-4120-AD65-8D94721AC10E}" sibTransId="{C21AFED5-58F0-40E0-8C88-3D68E32DEA10}"/>
    <dgm:cxn modelId="{BC7331DD-B9C1-4B5A-99B6-A75031D448B9}" srcId="{31ACC5E9-47E3-4D9A-8C10-88A2CEAB9EB5}" destId="{94DC2AAD-9D81-4B3F-B2F5-0CEC613E85A9}" srcOrd="0" destOrd="0" parTransId="{B35BE52A-ADAA-4D6A-8F28-F16A1E5F7D9C}" sibTransId="{300FC4E8-9EAC-48DB-AF74-6218F74361BC}"/>
    <dgm:cxn modelId="{1C8242EB-1CC5-4C6B-A1EA-93777FB56F69}" type="presOf" srcId="{4135FC3D-9670-4F59-BA6C-35D3AD11433D}" destId="{3B86BCE0-37F7-4390-8A99-3D1293A01E46}" srcOrd="0" destOrd="0" presId="urn:microsoft.com/office/officeart/2005/8/layout/hierarchy1"/>
    <dgm:cxn modelId="{66CF5A96-C1AD-442C-97AB-C70BC91690A6}" type="presParOf" srcId="{5E57220B-EAEF-4B67-A62A-E9A8A69D4018}" destId="{16752844-E870-449F-AEC2-7F8766547594}" srcOrd="0" destOrd="0" presId="urn:microsoft.com/office/officeart/2005/8/layout/hierarchy1"/>
    <dgm:cxn modelId="{79F98515-7531-4EE8-90C3-3259355BC158}" type="presParOf" srcId="{16752844-E870-449F-AEC2-7F8766547594}" destId="{B3FF9F02-09D9-4214-9A1B-E284B212A62C}" srcOrd="0" destOrd="0" presId="urn:microsoft.com/office/officeart/2005/8/layout/hierarchy1"/>
    <dgm:cxn modelId="{C1E1C797-DCB8-4576-8D65-1A129C6E0310}" type="presParOf" srcId="{B3FF9F02-09D9-4214-9A1B-E284B212A62C}" destId="{C9B20C97-3F75-4D64-AEEC-CE96A39A2FA7}" srcOrd="0" destOrd="0" presId="urn:microsoft.com/office/officeart/2005/8/layout/hierarchy1"/>
    <dgm:cxn modelId="{67CFF226-78D8-46A9-956E-B9381C1782A6}" type="presParOf" srcId="{B3FF9F02-09D9-4214-9A1B-E284B212A62C}" destId="{3451D186-A021-4092-8A5A-2CF5F0A68816}" srcOrd="1" destOrd="0" presId="urn:microsoft.com/office/officeart/2005/8/layout/hierarchy1"/>
    <dgm:cxn modelId="{E0AA6A5C-A607-4271-872D-4D24B1AA02EC}" type="presParOf" srcId="{16752844-E870-449F-AEC2-7F8766547594}" destId="{55AD4146-CD30-497B-A2D0-4845C87789E6}" srcOrd="1" destOrd="0" presId="urn:microsoft.com/office/officeart/2005/8/layout/hierarchy1"/>
    <dgm:cxn modelId="{FCEA89D4-3EC5-49D2-8B72-596AD85DE297}" type="presParOf" srcId="{55AD4146-CD30-497B-A2D0-4845C87789E6}" destId="{3E3A5A15-61F2-4F44-B283-5C1CFC243EBE}" srcOrd="0" destOrd="0" presId="urn:microsoft.com/office/officeart/2005/8/layout/hierarchy1"/>
    <dgm:cxn modelId="{D3DD12BD-E9F6-4725-B3FC-DFEBD800D266}" type="presParOf" srcId="{55AD4146-CD30-497B-A2D0-4845C87789E6}" destId="{E5FF6C8C-291C-494B-BBFE-2B8C5535E49A}" srcOrd="1" destOrd="0" presId="urn:microsoft.com/office/officeart/2005/8/layout/hierarchy1"/>
    <dgm:cxn modelId="{D148DBB6-A93E-4766-B311-EBAF519122A1}" type="presParOf" srcId="{E5FF6C8C-291C-494B-BBFE-2B8C5535E49A}" destId="{ED8B991C-D50E-46D6-A8B4-7A21630F6EB7}" srcOrd="0" destOrd="0" presId="urn:microsoft.com/office/officeart/2005/8/layout/hierarchy1"/>
    <dgm:cxn modelId="{11FCB543-FCA2-4575-BE0E-8577B26D4B2A}" type="presParOf" srcId="{ED8B991C-D50E-46D6-A8B4-7A21630F6EB7}" destId="{46DA82E6-9B55-4B15-BFF1-BFF5BFA23EE2}" srcOrd="0" destOrd="0" presId="urn:microsoft.com/office/officeart/2005/8/layout/hierarchy1"/>
    <dgm:cxn modelId="{FB54B9EE-A154-4CD9-9223-3E5914741462}" type="presParOf" srcId="{ED8B991C-D50E-46D6-A8B4-7A21630F6EB7}" destId="{3B86BCE0-37F7-4390-8A99-3D1293A01E46}" srcOrd="1" destOrd="0" presId="urn:microsoft.com/office/officeart/2005/8/layout/hierarchy1"/>
    <dgm:cxn modelId="{A85F0D91-7C3A-49D0-904A-D60B17006825}" type="presParOf" srcId="{E5FF6C8C-291C-494B-BBFE-2B8C5535E49A}" destId="{D5F45E61-B5D8-42F7-BFB5-640AADFE119D}" srcOrd="1" destOrd="0" presId="urn:microsoft.com/office/officeart/2005/8/layout/hierarchy1"/>
    <dgm:cxn modelId="{80FD7DC4-CBEA-43A5-B05C-3BCBB6857FCB}" type="presParOf" srcId="{55AD4146-CD30-497B-A2D0-4845C87789E6}" destId="{50E0ED66-F3F6-4E2D-A655-06D13F010F1D}" srcOrd="2" destOrd="0" presId="urn:microsoft.com/office/officeart/2005/8/layout/hierarchy1"/>
    <dgm:cxn modelId="{B2E4725A-1DE4-467C-80E2-CD3AC0421EE7}" type="presParOf" srcId="{55AD4146-CD30-497B-A2D0-4845C87789E6}" destId="{4E5DB791-5C8D-4CC1-B4D9-EE0AC11E68E4}" srcOrd="3" destOrd="0" presId="urn:microsoft.com/office/officeart/2005/8/layout/hierarchy1"/>
    <dgm:cxn modelId="{6E3140BF-9253-4ED2-B5EF-3671F2F6E5CA}" type="presParOf" srcId="{4E5DB791-5C8D-4CC1-B4D9-EE0AC11E68E4}" destId="{11C6035F-2744-4DD1-8162-347AE3473DAD}" srcOrd="0" destOrd="0" presId="urn:microsoft.com/office/officeart/2005/8/layout/hierarchy1"/>
    <dgm:cxn modelId="{9AEC728E-539B-4CEB-97CE-C278D6CFC7C2}" type="presParOf" srcId="{11C6035F-2744-4DD1-8162-347AE3473DAD}" destId="{12C8CC63-C622-46AE-8A76-ACF87F61EB0C}" srcOrd="0" destOrd="0" presId="urn:microsoft.com/office/officeart/2005/8/layout/hierarchy1"/>
    <dgm:cxn modelId="{388AB2F6-88F8-40A1-A083-002A9DFCC504}" type="presParOf" srcId="{11C6035F-2744-4DD1-8162-347AE3473DAD}" destId="{DB793146-B898-4439-96A7-272BC2C247BF}" srcOrd="1" destOrd="0" presId="urn:microsoft.com/office/officeart/2005/8/layout/hierarchy1"/>
    <dgm:cxn modelId="{EFA08991-CF45-4738-A763-D3BE7A0EADB1}" type="presParOf" srcId="{4E5DB791-5C8D-4CC1-B4D9-EE0AC11E68E4}" destId="{3255CFD3-07AB-4992-A487-420F75A5AA84}" srcOrd="1" destOrd="0" presId="urn:microsoft.com/office/officeart/2005/8/layout/hierarchy1"/>
    <dgm:cxn modelId="{95C35890-6069-49BD-AE3B-1D86696B0F55}" type="presParOf" srcId="{3255CFD3-07AB-4992-A487-420F75A5AA84}" destId="{9CC321CA-DCF4-486B-AD47-C817456FFAF0}" srcOrd="0" destOrd="0" presId="urn:microsoft.com/office/officeart/2005/8/layout/hierarchy1"/>
    <dgm:cxn modelId="{FF95F573-4734-4082-A0D3-A310243A56CB}" type="presParOf" srcId="{3255CFD3-07AB-4992-A487-420F75A5AA84}" destId="{CB902AFE-C3C8-4801-B811-1DE2F99ADDDA}" srcOrd="1" destOrd="0" presId="urn:microsoft.com/office/officeart/2005/8/layout/hierarchy1"/>
    <dgm:cxn modelId="{BE0A8825-1617-4E11-BBA2-B20E379F898A}" type="presParOf" srcId="{CB902AFE-C3C8-4801-B811-1DE2F99ADDDA}" destId="{F87ED7E8-C190-471E-8534-93124B2E8AD5}" srcOrd="0" destOrd="0" presId="urn:microsoft.com/office/officeart/2005/8/layout/hierarchy1"/>
    <dgm:cxn modelId="{A475ACF6-FF40-4335-8499-C7BAF1FE468A}" type="presParOf" srcId="{F87ED7E8-C190-471E-8534-93124B2E8AD5}" destId="{D5A08C4E-A33D-46B5-AFA3-8ED398C4FF42}" srcOrd="0" destOrd="0" presId="urn:microsoft.com/office/officeart/2005/8/layout/hierarchy1"/>
    <dgm:cxn modelId="{A99B61E6-A029-45BE-8EA5-031D6FFA6624}" type="presParOf" srcId="{F87ED7E8-C190-471E-8534-93124B2E8AD5}" destId="{B45E7B41-4D54-4B8F-9A60-1A534A1324EE}" srcOrd="1" destOrd="0" presId="urn:microsoft.com/office/officeart/2005/8/layout/hierarchy1"/>
    <dgm:cxn modelId="{83E641D5-5A82-4D96-9E71-8CEA3EEDB263}" type="presParOf" srcId="{CB902AFE-C3C8-4801-B811-1DE2F99ADDDA}" destId="{67B1FBBC-62E7-436C-8CF3-68BD6BF28811}" srcOrd="1" destOrd="0" presId="urn:microsoft.com/office/officeart/2005/8/layout/hierarchy1"/>
    <dgm:cxn modelId="{CEC33100-8B9E-460B-9D40-D2630CADBBFE}" type="presParOf" srcId="{5E57220B-EAEF-4B67-A62A-E9A8A69D4018}" destId="{34172D08-13F9-485B-99D4-3C07E2CD89F7}" srcOrd="1" destOrd="0" presId="urn:microsoft.com/office/officeart/2005/8/layout/hierarchy1"/>
    <dgm:cxn modelId="{8D394CE4-9D40-4506-9B40-B7DFFBD848DE}" type="presParOf" srcId="{34172D08-13F9-485B-99D4-3C07E2CD89F7}" destId="{A6943868-5ED2-490C-876E-C85FF25E1954}" srcOrd="0" destOrd="0" presId="urn:microsoft.com/office/officeart/2005/8/layout/hierarchy1"/>
    <dgm:cxn modelId="{5668F5DE-C18C-49B0-8CE5-E954FF445A15}" type="presParOf" srcId="{A6943868-5ED2-490C-876E-C85FF25E1954}" destId="{E904AA96-E20B-4FC5-B7FD-5A6BFB9F0A0C}" srcOrd="0" destOrd="0" presId="urn:microsoft.com/office/officeart/2005/8/layout/hierarchy1"/>
    <dgm:cxn modelId="{EE185323-4EA7-450B-978C-6D70EF55168A}" type="presParOf" srcId="{A6943868-5ED2-490C-876E-C85FF25E1954}" destId="{1354408D-79E8-4EA3-9E42-5979FC81E93B}" srcOrd="1" destOrd="0" presId="urn:microsoft.com/office/officeart/2005/8/layout/hierarchy1"/>
    <dgm:cxn modelId="{BEEFDDFE-61FD-4448-8937-DBF22D08F65F}" type="presParOf" srcId="{34172D08-13F9-485B-99D4-3C07E2CD89F7}" destId="{AF37FCD8-54F3-495F-9DBD-32BB44672BF3}" srcOrd="1" destOrd="0" presId="urn:microsoft.com/office/officeart/2005/8/layout/hierarchy1"/>
    <dgm:cxn modelId="{84CA6286-0E90-4799-8B82-F58C97E63CC5}" type="presParOf" srcId="{5E57220B-EAEF-4B67-A62A-E9A8A69D4018}" destId="{4FE45F8E-4840-4B53-99EF-764D7343A24B}" srcOrd="2" destOrd="0" presId="urn:microsoft.com/office/officeart/2005/8/layout/hierarchy1"/>
    <dgm:cxn modelId="{8EF18FC3-E4E4-4753-9B0C-0766295DD90F}" type="presParOf" srcId="{4FE45F8E-4840-4B53-99EF-764D7343A24B}" destId="{B0C4B15A-D655-411D-A112-D7F6A0501F20}" srcOrd="0" destOrd="0" presId="urn:microsoft.com/office/officeart/2005/8/layout/hierarchy1"/>
    <dgm:cxn modelId="{22298BB9-AF9A-4B86-A473-9D66801EB2FA}" type="presParOf" srcId="{B0C4B15A-D655-411D-A112-D7F6A0501F20}" destId="{4A1C1C68-4670-4900-A8BB-A4FC98B6C641}" srcOrd="0" destOrd="0" presId="urn:microsoft.com/office/officeart/2005/8/layout/hierarchy1"/>
    <dgm:cxn modelId="{639A080A-C719-429C-9A9F-18C27309DD6F}" type="presParOf" srcId="{B0C4B15A-D655-411D-A112-D7F6A0501F20}" destId="{3126F806-8C0F-4086-99A1-1ADC88298466}" srcOrd="1" destOrd="0" presId="urn:microsoft.com/office/officeart/2005/8/layout/hierarchy1"/>
    <dgm:cxn modelId="{F01E7873-DB18-44FC-8D49-55261F833E95}" type="presParOf" srcId="{4FE45F8E-4840-4B53-99EF-764D7343A24B}" destId="{2D1ECA5C-FB2C-405B-997A-E5EE245ACFA4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9F77E3-3370-4D8F-B47B-CAE37AC1A52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5E8332-5D34-420A-A946-458C0142DE93}">
      <dgm:prSet phldrT="[Tekst]" custT="1"/>
      <dgm:spPr>
        <a:solidFill>
          <a:schemeClr val="tx2">
            <a:lumMod val="75000"/>
          </a:schemeClr>
        </a:solidFill>
      </dgm:spPr>
      <dgm:t>
        <a:bodyPr/>
        <a:lstStyle/>
        <a:p>
          <a:pPr algn="ctr"/>
          <a:r>
            <a:rPr lang="pl-PL" sz="2000" dirty="0"/>
            <a:t>Termin składania ofert</a:t>
          </a:r>
        </a:p>
      </dgm:t>
    </dgm:pt>
    <dgm:pt modelId="{F40A7CCA-7577-4A93-9CF3-ECC9CEE194DE}" type="parTrans" cxnId="{731E3E3C-F967-496D-B4C8-B1AD50BDE421}">
      <dgm:prSet/>
      <dgm:spPr/>
      <dgm:t>
        <a:bodyPr/>
        <a:lstStyle/>
        <a:p>
          <a:endParaRPr lang="pl-PL" sz="2000"/>
        </a:p>
      </dgm:t>
    </dgm:pt>
    <dgm:pt modelId="{2175BB9B-77E4-475A-B3DE-8CBB92389C9D}" type="sibTrans" cxnId="{731E3E3C-F967-496D-B4C8-B1AD50BDE421}">
      <dgm:prSet/>
      <dgm:spPr/>
      <dgm:t>
        <a:bodyPr/>
        <a:lstStyle/>
        <a:p>
          <a:endParaRPr lang="pl-PL" sz="2000"/>
        </a:p>
      </dgm:t>
    </dgm:pt>
    <dgm:pt modelId="{4DB41D70-5404-4F82-A740-5AAC1102B838}">
      <dgm:prSet phldrT="[Tekst]" custT="1"/>
      <dgm:spPr/>
      <dgm:t>
        <a:bodyPr/>
        <a:lstStyle/>
        <a:p>
          <a:pPr algn="ctr"/>
          <a:r>
            <a:rPr lang="pl-PL" sz="2000" dirty="0"/>
            <a:t>22 czerwca 2021 r.</a:t>
          </a:r>
        </a:p>
      </dgm:t>
    </dgm:pt>
    <dgm:pt modelId="{4F8619BB-876C-4B2E-A943-DAFDABE40715}" type="parTrans" cxnId="{DF3B4D50-A51D-4882-8E1D-CD48134341C9}">
      <dgm:prSet/>
      <dgm:spPr/>
      <dgm:t>
        <a:bodyPr/>
        <a:lstStyle/>
        <a:p>
          <a:endParaRPr lang="pl-PL" sz="2000"/>
        </a:p>
      </dgm:t>
    </dgm:pt>
    <dgm:pt modelId="{EC174DE4-0C3C-4CEC-BF63-A25057557C9C}" type="sibTrans" cxnId="{DF3B4D50-A51D-4882-8E1D-CD48134341C9}">
      <dgm:prSet/>
      <dgm:spPr/>
      <dgm:t>
        <a:bodyPr/>
        <a:lstStyle/>
        <a:p>
          <a:endParaRPr lang="pl-PL" sz="2000"/>
        </a:p>
      </dgm:t>
    </dgm:pt>
    <dgm:pt modelId="{DBD33BE3-0E50-4DA7-B08F-6F875F0939C8}">
      <dgm:prSet phldrT="[Tekst]" custT="1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pPr algn="ctr"/>
          <a:r>
            <a:rPr lang="pl-PL" sz="2000" dirty="0"/>
            <a:t>Rozstrzygnięcie konkursu</a:t>
          </a:r>
        </a:p>
      </dgm:t>
    </dgm:pt>
    <dgm:pt modelId="{B1551752-BA56-479D-BBB0-76E6D6144194}" type="parTrans" cxnId="{11E1B153-A8A0-4994-AC60-5DF11E274D79}">
      <dgm:prSet/>
      <dgm:spPr/>
      <dgm:t>
        <a:bodyPr/>
        <a:lstStyle/>
        <a:p>
          <a:endParaRPr lang="pl-PL" sz="2000"/>
        </a:p>
      </dgm:t>
    </dgm:pt>
    <dgm:pt modelId="{F7610B88-50E9-4260-9178-6891D3C4AF51}" type="sibTrans" cxnId="{11E1B153-A8A0-4994-AC60-5DF11E274D79}">
      <dgm:prSet/>
      <dgm:spPr/>
      <dgm:t>
        <a:bodyPr/>
        <a:lstStyle/>
        <a:p>
          <a:endParaRPr lang="pl-PL" sz="2000"/>
        </a:p>
      </dgm:t>
    </dgm:pt>
    <dgm:pt modelId="{9B20FF10-47D5-45F9-B9B6-6CBA4542ED76}">
      <dgm:prSet phldrT="[Tekst]" custT="1"/>
      <dgm:spPr/>
      <dgm:t>
        <a:bodyPr/>
        <a:lstStyle/>
        <a:p>
          <a:pPr algn="ctr"/>
          <a:r>
            <a:rPr lang="pl-PL" sz="2000" dirty="0"/>
            <a:t>22 lipca 2021 r.</a:t>
          </a:r>
        </a:p>
      </dgm:t>
    </dgm:pt>
    <dgm:pt modelId="{00FA7DC9-BD9D-45EF-82AB-290CA565CA80}" type="parTrans" cxnId="{F34EC671-A0F4-43E6-A8FB-74E7E6AF5287}">
      <dgm:prSet/>
      <dgm:spPr/>
      <dgm:t>
        <a:bodyPr/>
        <a:lstStyle/>
        <a:p>
          <a:endParaRPr lang="pl-PL" sz="2000"/>
        </a:p>
      </dgm:t>
    </dgm:pt>
    <dgm:pt modelId="{4EF84F9E-6A48-4A46-9F47-FC9C28EDA9F5}" type="sibTrans" cxnId="{F34EC671-A0F4-43E6-A8FB-74E7E6AF5287}">
      <dgm:prSet/>
      <dgm:spPr/>
      <dgm:t>
        <a:bodyPr/>
        <a:lstStyle/>
        <a:p>
          <a:endParaRPr lang="pl-PL" sz="2000"/>
        </a:p>
      </dgm:t>
    </dgm:pt>
    <dgm:pt modelId="{D96AE3AB-314A-4894-BC5B-77D7D26BC522}" type="pres">
      <dgm:prSet presAssocID="{179F77E3-3370-4D8F-B47B-CAE37AC1A523}" presName="linear" presStyleCnt="0">
        <dgm:presLayoutVars>
          <dgm:animLvl val="lvl"/>
          <dgm:resizeHandles val="exact"/>
        </dgm:presLayoutVars>
      </dgm:prSet>
      <dgm:spPr/>
    </dgm:pt>
    <dgm:pt modelId="{FE2CE838-E935-47B3-9AA2-CB33B4F7B383}" type="pres">
      <dgm:prSet presAssocID="{225E8332-5D34-420A-A946-458C0142DE9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9F6ABA2-6FB6-4416-BE89-8CAE6F3E3431}" type="pres">
      <dgm:prSet presAssocID="{225E8332-5D34-420A-A946-458C0142DE93}" presName="childText" presStyleLbl="revTx" presStyleIdx="0" presStyleCnt="2">
        <dgm:presLayoutVars>
          <dgm:bulletEnabled val="1"/>
        </dgm:presLayoutVars>
      </dgm:prSet>
      <dgm:spPr/>
    </dgm:pt>
    <dgm:pt modelId="{0E15829C-B6D6-4C37-91E5-F3D0B7C416BC}" type="pres">
      <dgm:prSet presAssocID="{DBD33BE3-0E50-4DA7-B08F-6F875F0939C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2A92DBC-DEF4-4CA7-9BA4-4D7A59FE8E24}" type="pres">
      <dgm:prSet presAssocID="{DBD33BE3-0E50-4DA7-B08F-6F875F0939C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0C13613-AB40-4755-9EDB-A19260B22355}" type="presOf" srcId="{4DB41D70-5404-4F82-A740-5AAC1102B838}" destId="{D9F6ABA2-6FB6-4416-BE89-8CAE6F3E3431}" srcOrd="0" destOrd="0" presId="urn:microsoft.com/office/officeart/2005/8/layout/vList2"/>
    <dgm:cxn modelId="{5A57B429-B2EE-494B-BF4F-B93420707F6A}" type="presOf" srcId="{9B20FF10-47D5-45F9-B9B6-6CBA4542ED76}" destId="{92A92DBC-DEF4-4CA7-9BA4-4D7A59FE8E24}" srcOrd="0" destOrd="0" presId="urn:microsoft.com/office/officeart/2005/8/layout/vList2"/>
    <dgm:cxn modelId="{731E3E3C-F967-496D-B4C8-B1AD50BDE421}" srcId="{179F77E3-3370-4D8F-B47B-CAE37AC1A523}" destId="{225E8332-5D34-420A-A946-458C0142DE93}" srcOrd="0" destOrd="0" parTransId="{F40A7CCA-7577-4A93-9CF3-ECC9CEE194DE}" sibTransId="{2175BB9B-77E4-475A-B3DE-8CBB92389C9D}"/>
    <dgm:cxn modelId="{195A6B68-4A8F-4FCB-842F-13C92D5AEE85}" type="presOf" srcId="{179F77E3-3370-4D8F-B47B-CAE37AC1A523}" destId="{D96AE3AB-314A-4894-BC5B-77D7D26BC522}" srcOrd="0" destOrd="0" presId="urn:microsoft.com/office/officeart/2005/8/layout/vList2"/>
    <dgm:cxn modelId="{D0B9476B-8891-4F2B-B679-54D791C7B2BF}" type="presOf" srcId="{DBD33BE3-0E50-4DA7-B08F-6F875F0939C8}" destId="{0E15829C-B6D6-4C37-91E5-F3D0B7C416BC}" srcOrd="0" destOrd="0" presId="urn:microsoft.com/office/officeart/2005/8/layout/vList2"/>
    <dgm:cxn modelId="{DF3B4D50-A51D-4882-8E1D-CD48134341C9}" srcId="{225E8332-5D34-420A-A946-458C0142DE93}" destId="{4DB41D70-5404-4F82-A740-5AAC1102B838}" srcOrd="0" destOrd="0" parTransId="{4F8619BB-876C-4B2E-A943-DAFDABE40715}" sibTransId="{EC174DE4-0C3C-4CEC-BF63-A25057557C9C}"/>
    <dgm:cxn modelId="{F34EC671-A0F4-43E6-A8FB-74E7E6AF5287}" srcId="{DBD33BE3-0E50-4DA7-B08F-6F875F0939C8}" destId="{9B20FF10-47D5-45F9-B9B6-6CBA4542ED76}" srcOrd="0" destOrd="0" parTransId="{00FA7DC9-BD9D-45EF-82AB-290CA565CA80}" sibTransId="{4EF84F9E-6A48-4A46-9F47-FC9C28EDA9F5}"/>
    <dgm:cxn modelId="{11E1B153-A8A0-4994-AC60-5DF11E274D79}" srcId="{179F77E3-3370-4D8F-B47B-CAE37AC1A523}" destId="{DBD33BE3-0E50-4DA7-B08F-6F875F0939C8}" srcOrd="1" destOrd="0" parTransId="{B1551752-BA56-479D-BBB0-76E6D6144194}" sibTransId="{F7610B88-50E9-4260-9178-6891D3C4AF51}"/>
    <dgm:cxn modelId="{6EC511C4-8ABC-47D9-B234-C3854C9FE557}" type="presOf" srcId="{225E8332-5D34-420A-A946-458C0142DE93}" destId="{FE2CE838-E935-47B3-9AA2-CB33B4F7B383}" srcOrd="0" destOrd="0" presId="urn:microsoft.com/office/officeart/2005/8/layout/vList2"/>
    <dgm:cxn modelId="{2095EE74-B7F7-48BF-A3AD-40EB58CA124B}" type="presParOf" srcId="{D96AE3AB-314A-4894-BC5B-77D7D26BC522}" destId="{FE2CE838-E935-47B3-9AA2-CB33B4F7B383}" srcOrd="0" destOrd="0" presId="urn:microsoft.com/office/officeart/2005/8/layout/vList2"/>
    <dgm:cxn modelId="{F1C75362-08A3-41B3-A35E-3006EFA3E55A}" type="presParOf" srcId="{D96AE3AB-314A-4894-BC5B-77D7D26BC522}" destId="{D9F6ABA2-6FB6-4416-BE89-8CAE6F3E3431}" srcOrd="1" destOrd="0" presId="urn:microsoft.com/office/officeart/2005/8/layout/vList2"/>
    <dgm:cxn modelId="{8A89F3FB-C9BA-44E5-8CD1-2FD34049E9B3}" type="presParOf" srcId="{D96AE3AB-314A-4894-BC5B-77D7D26BC522}" destId="{0E15829C-B6D6-4C37-91E5-F3D0B7C416BC}" srcOrd="2" destOrd="0" presId="urn:microsoft.com/office/officeart/2005/8/layout/vList2"/>
    <dgm:cxn modelId="{A6873FA7-7909-419E-AC67-88C5E6CCAED0}" type="presParOf" srcId="{D96AE3AB-314A-4894-BC5B-77D7D26BC522}" destId="{92A92DBC-DEF4-4CA7-9BA4-4D7A59FE8E2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AA834-D180-4122-AC30-5AFC9334EE4A}">
      <dsp:nvSpPr>
        <dsp:cNvPr id="0" name=""/>
        <dsp:cNvSpPr/>
      </dsp:nvSpPr>
      <dsp:spPr>
        <a:xfrm>
          <a:off x="0" y="2279"/>
          <a:ext cx="2144994" cy="108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3F8709-67A3-4F35-8400-26561C8CEBED}">
      <dsp:nvSpPr>
        <dsp:cNvPr id="0" name=""/>
        <dsp:cNvSpPr/>
      </dsp:nvSpPr>
      <dsp:spPr>
        <a:xfrm>
          <a:off x="173023" y="272279"/>
          <a:ext cx="1757470" cy="5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524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2021</a:t>
          </a:r>
        </a:p>
      </dsp:txBody>
      <dsp:txXfrm>
        <a:off x="173023" y="272279"/>
        <a:ext cx="1757470" cy="54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49357-4AA7-4EAB-9B25-2833DF1F13EC}">
      <dsp:nvSpPr>
        <dsp:cNvPr id="0" name=""/>
        <dsp:cNvSpPr/>
      </dsp:nvSpPr>
      <dsp:spPr>
        <a:xfrm>
          <a:off x="0" y="20184"/>
          <a:ext cx="10699334" cy="121008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5700" kern="1200" dirty="0"/>
            <a:t>13 179 000,00</a:t>
          </a:r>
        </a:p>
      </dsp:txBody>
      <dsp:txXfrm>
        <a:off x="0" y="20184"/>
        <a:ext cx="10699334" cy="1210084"/>
      </dsp:txXfrm>
    </dsp:sp>
    <dsp:sp modelId="{8E8DC92A-E625-4829-94A5-5E55F9A772F6}">
      <dsp:nvSpPr>
        <dsp:cNvPr id="0" name=""/>
        <dsp:cNvSpPr/>
      </dsp:nvSpPr>
      <dsp:spPr>
        <a:xfrm>
          <a:off x="5224" y="1210084"/>
          <a:ext cx="3562961" cy="2541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u="sng" kern="1200" dirty="0">
              <a:solidFill>
                <a:schemeClr val="tx1"/>
              </a:solidFill>
            </a:rPr>
            <a:t>8 862 350,95 zł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dofinansowanie kosztów tworzenia i działania zakładów aktywności zawodowej </a:t>
          </a:r>
        </a:p>
      </dsp:txBody>
      <dsp:txXfrm>
        <a:off x="5224" y="1210084"/>
        <a:ext cx="3562961" cy="2541176"/>
      </dsp:txXfrm>
    </dsp:sp>
    <dsp:sp modelId="{CC933970-1C6E-4F1E-B9D8-790E5C94270A}">
      <dsp:nvSpPr>
        <dsp:cNvPr id="0" name=""/>
        <dsp:cNvSpPr/>
      </dsp:nvSpPr>
      <dsp:spPr>
        <a:xfrm>
          <a:off x="3568186" y="1210084"/>
          <a:ext cx="3562961" cy="2541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u="sng" kern="1200" dirty="0">
              <a:solidFill>
                <a:schemeClr val="tx1"/>
              </a:solidFill>
            </a:rPr>
            <a:t>3 416 649,05 zł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dofinansowanie robót budowlanych dotyczących obiektów służących rehabilitacji, w związku z potrzebami osób niepełnosprawnych, z wyjątkiem rozbiórki tych obiektów </a:t>
          </a:r>
        </a:p>
      </dsp:txBody>
      <dsp:txXfrm>
        <a:off x="3568186" y="1210084"/>
        <a:ext cx="3562961" cy="2541176"/>
      </dsp:txXfrm>
    </dsp:sp>
    <dsp:sp modelId="{1163D1D5-6B9B-4CF6-953E-10E1D2F8DF73}">
      <dsp:nvSpPr>
        <dsp:cNvPr id="0" name=""/>
        <dsp:cNvSpPr/>
      </dsp:nvSpPr>
      <dsp:spPr>
        <a:xfrm>
          <a:off x="7131147" y="1210084"/>
          <a:ext cx="3562961" cy="25411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u="sng" kern="1200" dirty="0">
              <a:solidFill>
                <a:schemeClr val="tx1"/>
              </a:solidFill>
            </a:rPr>
            <a:t>900 000,00 zł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zadania z zakresu rehabilitacji zawodowej i społecznej osób niepełnosprawnych zlecane fundacjom oraz organizacjom pozarządowym </a:t>
          </a:r>
        </a:p>
      </dsp:txBody>
      <dsp:txXfrm>
        <a:off x="7131147" y="1210084"/>
        <a:ext cx="3562961" cy="2541176"/>
      </dsp:txXfrm>
    </dsp:sp>
    <dsp:sp modelId="{D78FFDDE-FAC2-49CA-944D-A502BE685F1E}">
      <dsp:nvSpPr>
        <dsp:cNvPr id="0" name=""/>
        <dsp:cNvSpPr/>
      </dsp:nvSpPr>
      <dsp:spPr>
        <a:xfrm>
          <a:off x="0" y="3751261"/>
          <a:ext cx="10699334" cy="28235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5A4097-9568-4945-AB06-D2A543F0A04A}">
      <dsp:nvSpPr>
        <dsp:cNvPr id="0" name=""/>
        <dsp:cNvSpPr/>
      </dsp:nvSpPr>
      <dsp:spPr>
        <a:xfrm>
          <a:off x="0" y="0"/>
          <a:ext cx="10091955" cy="106831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5100" b="1" kern="1200" dirty="0"/>
            <a:t>8 862 350,95 zł</a:t>
          </a:r>
          <a:r>
            <a:rPr lang="pl-PL" sz="5100" kern="1200" dirty="0"/>
            <a:t> </a:t>
          </a:r>
        </a:p>
      </dsp:txBody>
      <dsp:txXfrm>
        <a:off x="0" y="0"/>
        <a:ext cx="10091955" cy="1068311"/>
      </dsp:txXfrm>
    </dsp:sp>
    <dsp:sp modelId="{965D74BC-8272-4139-957B-E95B7FB61C98}">
      <dsp:nvSpPr>
        <dsp:cNvPr id="0" name=""/>
        <dsp:cNvSpPr/>
      </dsp:nvSpPr>
      <dsp:spPr>
        <a:xfrm>
          <a:off x="4927" y="1068311"/>
          <a:ext cx="3360700" cy="2243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u="sng" kern="1200" dirty="0">
              <a:solidFill>
                <a:schemeClr val="tx1"/>
              </a:solidFill>
            </a:rPr>
            <a:t>7 375 000,00 zł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dofinansowanie bieżących kosztów działalności 8 ZAZ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(kwota ta stanowi iloczyn liczby osób niepełnosprawnych zatrudnionych w ZAZ – 295 osób i kwoty 25 000,00 zł – kwota określone według algorytmu na jedną osobę zatrudnioną w ZAZ)</a:t>
          </a:r>
        </a:p>
      </dsp:txBody>
      <dsp:txXfrm>
        <a:off x="4927" y="1068311"/>
        <a:ext cx="3360700" cy="2243454"/>
      </dsp:txXfrm>
    </dsp:sp>
    <dsp:sp modelId="{1371B7EF-6EC8-44C2-B2A4-B60E79724217}">
      <dsp:nvSpPr>
        <dsp:cNvPr id="0" name=""/>
        <dsp:cNvSpPr/>
      </dsp:nvSpPr>
      <dsp:spPr>
        <a:xfrm>
          <a:off x="3365627" y="1068311"/>
          <a:ext cx="3360700" cy="2243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u="sng" kern="1200" dirty="0">
              <a:solidFill>
                <a:schemeClr val="tx1"/>
              </a:solidFill>
            </a:rPr>
            <a:t>280 000,00 zł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dodatkowe wsparcie dla pięciu ZAZ w kwocie </a:t>
          </a:r>
        </a:p>
      </dsp:txBody>
      <dsp:txXfrm>
        <a:off x="3365627" y="1068311"/>
        <a:ext cx="3360700" cy="2243454"/>
      </dsp:txXfrm>
    </dsp:sp>
    <dsp:sp modelId="{81338B92-9BC6-4992-90EE-53184BEC98F6}">
      <dsp:nvSpPr>
        <dsp:cNvPr id="0" name=""/>
        <dsp:cNvSpPr/>
      </dsp:nvSpPr>
      <dsp:spPr>
        <a:xfrm>
          <a:off x="6730327" y="1057565"/>
          <a:ext cx="3360700" cy="2243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u="sng" kern="1200" dirty="0">
              <a:solidFill>
                <a:schemeClr val="tx1"/>
              </a:solidFill>
            </a:rPr>
            <a:t>1 207 350,95 zł</a:t>
          </a:r>
          <a:r>
            <a:rPr lang="pl-PL" sz="1600" u="sng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dofinansowanie kosztów utworzenia i działalności w grudniu br. nowo tworzonego ZAZ w </a:t>
          </a:r>
          <a:r>
            <a:rPr lang="pl-PL" sz="1600" kern="1200" dirty="0" err="1"/>
            <a:t>Jaszczowie</a:t>
          </a:r>
          <a:r>
            <a:rPr lang="pl-PL" sz="1600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(utworzenie – 1 163 600,95 zł oraz działalność jeden miesiąc 43 750,00 zł)</a:t>
          </a:r>
        </a:p>
      </dsp:txBody>
      <dsp:txXfrm>
        <a:off x="6730327" y="1057565"/>
        <a:ext cx="3360700" cy="2243454"/>
      </dsp:txXfrm>
    </dsp:sp>
    <dsp:sp modelId="{34B70209-C0A4-4F29-8BF0-4115B62B1E35}">
      <dsp:nvSpPr>
        <dsp:cNvPr id="0" name=""/>
        <dsp:cNvSpPr/>
      </dsp:nvSpPr>
      <dsp:spPr>
        <a:xfrm>
          <a:off x="0" y="3311766"/>
          <a:ext cx="10091955" cy="24927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98C63-BD84-41FA-ACFA-FF6444FABAE3}">
      <dsp:nvSpPr>
        <dsp:cNvPr id="0" name=""/>
        <dsp:cNvSpPr/>
      </dsp:nvSpPr>
      <dsp:spPr>
        <a:xfrm>
          <a:off x="2853" y="1375"/>
          <a:ext cx="7725417" cy="9451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200" b="1" kern="1200" dirty="0"/>
            <a:t>3 416 649,05 zł</a:t>
          </a:r>
          <a:endParaRPr lang="pl-PL" sz="4200" kern="1200" dirty="0"/>
        </a:p>
      </dsp:txBody>
      <dsp:txXfrm>
        <a:off x="30535" y="29057"/>
        <a:ext cx="7670053" cy="889769"/>
      </dsp:txXfrm>
    </dsp:sp>
    <dsp:sp modelId="{7C229154-37CC-4B32-9C88-DBEEE78320D8}">
      <dsp:nvSpPr>
        <dsp:cNvPr id="0" name=""/>
        <dsp:cNvSpPr/>
      </dsp:nvSpPr>
      <dsp:spPr>
        <a:xfrm>
          <a:off x="2012055" y="1028084"/>
          <a:ext cx="3707014" cy="9451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DO ROPS WPŁYNĘŁO 6 WNIOSKÓW</a:t>
          </a:r>
        </a:p>
      </dsp:txBody>
      <dsp:txXfrm>
        <a:off x="2039737" y="1055766"/>
        <a:ext cx="3651650" cy="889769"/>
      </dsp:txXfrm>
    </dsp:sp>
    <dsp:sp modelId="{D5B1853E-FFCC-4BAC-9031-1D85565AFA0A}">
      <dsp:nvSpPr>
        <dsp:cNvPr id="0" name=""/>
        <dsp:cNvSpPr/>
      </dsp:nvSpPr>
      <dsp:spPr>
        <a:xfrm>
          <a:off x="2853" y="2155466"/>
          <a:ext cx="3707014" cy="9451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3 wnioski odpadły z powodu oceny formalnej</a:t>
          </a:r>
        </a:p>
      </dsp:txBody>
      <dsp:txXfrm>
        <a:off x="30535" y="2183148"/>
        <a:ext cx="3651650" cy="889769"/>
      </dsp:txXfrm>
    </dsp:sp>
    <dsp:sp modelId="{91F8196A-E2BE-4366-A09A-BD01118648A0}">
      <dsp:nvSpPr>
        <dsp:cNvPr id="0" name=""/>
        <dsp:cNvSpPr/>
      </dsp:nvSpPr>
      <dsp:spPr>
        <a:xfrm>
          <a:off x="3970952" y="2066160"/>
          <a:ext cx="3707014" cy="9451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3 wnioski zostały zakwalifikowane do dofinansowania:</a:t>
          </a:r>
        </a:p>
      </dsp:txBody>
      <dsp:txXfrm>
        <a:off x="3998634" y="2093842"/>
        <a:ext cx="3651650" cy="8897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321CA-DCF4-486B-AD47-C817456FFAF0}">
      <dsp:nvSpPr>
        <dsp:cNvPr id="0" name=""/>
        <dsp:cNvSpPr/>
      </dsp:nvSpPr>
      <dsp:spPr>
        <a:xfrm>
          <a:off x="4175183" y="2818453"/>
          <a:ext cx="4007205" cy="967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2742"/>
              </a:lnTo>
              <a:lnTo>
                <a:pt x="4007205" y="882742"/>
              </a:lnTo>
              <a:lnTo>
                <a:pt x="4007205" y="967673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0ED66-F3F6-4E2D-A655-06D13F010F1D}">
      <dsp:nvSpPr>
        <dsp:cNvPr id="0" name=""/>
        <dsp:cNvSpPr/>
      </dsp:nvSpPr>
      <dsp:spPr>
        <a:xfrm>
          <a:off x="4175183" y="1098017"/>
          <a:ext cx="410061" cy="504691"/>
        </a:xfrm>
        <a:custGeom>
          <a:avLst/>
          <a:gdLst/>
          <a:ahLst/>
          <a:cxnLst/>
          <a:rect l="0" t="0" r="0" b="0"/>
          <a:pathLst>
            <a:path>
              <a:moveTo>
                <a:pt x="410061" y="0"/>
              </a:moveTo>
              <a:lnTo>
                <a:pt x="410061" y="419760"/>
              </a:lnTo>
              <a:lnTo>
                <a:pt x="0" y="419760"/>
              </a:lnTo>
              <a:lnTo>
                <a:pt x="0" y="50469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A5A15-61F2-4F44-B283-5C1CFC243EBE}">
      <dsp:nvSpPr>
        <dsp:cNvPr id="0" name=""/>
        <dsp:cNvSpPr/>
      </dsp:nvSpPr>
      <dsp:spPr>
        <a:xfrm>
          <a:off x="1559141" y="1098017"/>
          <a:ext cx="3026104" cy="504691"/>
        </a:xfrm>
        <a:custGeom>
          <a:avLst/>
          <a:gdLst/>
          <a:ahLst/>
          <a:cxnLst/>
          <a:rect l="0" t="0" r="0" b="0"/>
          <a:pathLst>
            <a:path>
              <a:moveTo>
                <a:pt x="3026104" y="0"/>
              </a:moveTo>
              <a:lnTo>
                <a:pt x="3026104" y="419760"/>
              </a:lnTo>
              <a:lnTo>
                <a:pt x="0" y="419760"/>
              </a:lnTo>
              <a:lnTo>
                <a:pt x="0" y="50469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20C97-3F75-4D64-AEEC-CE96A39A2FA7}">
      <dsp:nvSpPr>
        <dsp:cNvPr id="0" name=""/>
        <dsp:cNvSpPr/>
      </dsp:nvSpPr>
      <dsp:spPr>
        <a:xfrm>
          <a:off x="2855280" y="-50591"/>
          <a:ext cx="3459929" cy="114860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51D186-A021-4092-8A5A-2CF5F0A68816}">
      <dsp:nvSpPr>
        <dsp:cNvPr id="0" name=""/>
        <dsp:cNvSpPr/>
      </dsp:nvSpPr>
      <dsp:spPr>
        <a:xfrm>
          <a:off x="2957147" y="46182"/>
          <a:ext cx="3459929" cy="114860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/>
            <a:t>900 000,00 zł</a:t>
          </a:r>
        </a:p>
      </dsp:txBody>
      <dsp:txXfrm>
        <a:off x="2990789" y="79824"/>
        <a:ext cx="3392645" cy="1081324"/>
      </dsp:txXfrm>
    </dsp:sp>
    <dsp:sp modelId="{46DA82E6-9B55-4B15-BFF1-BFF5BFA23EE2}">
      <dsp:nvSpPr>
        <dsp:cNvPr id="0" name=""/>
        <dsp:cNvSpPr/>
      </dsp:nvSpPr>
      <dsp:spPr>
        <a:xfrm>
          <a:off x="916760" y="1602709"/>
          <a:ext cx="1284761" cy="91675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86BCE0-37F7-4390-8A99-3D1293A01E46}">
      <dsp:nvSpPr>
        <dsp:cNvPr id="0" name=""/>
        <dsp:cNvSpPr/>
      </dsp:nvSpPr>
      <dsp:spPr>
        <a:xfrm>
          <a:off x="1018627" y="1699482"/>
          <a:ext cx="1284761" cy="916754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  <a:alpha val="9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82</a:t>
          </a:r>
          <a:r>
            <a:rPr lang="pl-PL" sz="1600" kern="1200" dirty="0"/>
            <a:t> oferty wpłynęło w systemie WITKAC</a:t>
          </a:r>
        </a:p>
      </dsp:txBody>
      <dsp:txXfrm>
        <a:off x="1045478" y="1726333"/>
        <a:ext cx="1231059" cy="863052"/>
      </dsp:txXfrm>
    </dsp:sp>
    <dsp:sp modelId="{12C8CC63-C622-46AE-8A76-ACF87F61EB0C}">
      <dsp:nvSpPr>
        <dsp:cNvPr id="0" name=""/>
        <dsp:cNvSpPr/>
      </dsp:nvSpPr>
      <dsp:spPr>
        <a:xfrm>
          <a:off x="2995905" y="1602709"/>
          <a:ext cx="2358556" cy="121574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93146-B898-4439-96A7-272BC2C247BF}">
      <dsp:nvSpPr>
        <dsp:cNvPr id="0" name=""/>
        <dsp:cNvSpPr/>
      </dsp:nvSpPr>
      <dsp:spPr>
        <a:xfrm>
          <a:off x="3097772" y="1699482"/>
          <a:ext cx="2358556" cy="121574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73 </a:t>
          </a:r>
          <a:r>
            <a:rPr lang="pl-PL" sz="1600" kern="1200" dirty="0"/>
            <a:t>oferty wpłynęło w wersji papierowej i zostały poddane weryfikacji przez Komisję</a:t>
          </a:r>
        </a:p>
      </dsp:txBody>
      <dsp:txXfrm>
        <a:off x="3133380" y="1735090"/>
        <a:ext cx="2287340" cy="1144528"/>
      </dsp:txXfrm>
    </dsp:sp>
    <dsp:sp modelId="{D5A08C4E-A33D-46B5-AFA3-8ED398C4FF42}">
      <dsp:nvSpPr>
        <dsp:cNvPr id="0" name=""/>
        <dsp:cNvSpPr/>
      </dsp:nvSpPr>
      <dsp:spPr>
        <a:xfrm>
          <a:off x="6451934" y="3786127"/>
          <a:ext cx="3460910" cy="11314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5E7B41-4D54-4B8F-9A60-1A534A1324EE}">
      <dsp:nvSpPr>
        <dsp:cNvPr id="0" name=""/>
        <dsp:cNvSpPr/>
      </dsp:nvSpPr>
      <dsp:spPr>
        <a:xfrm>
          <a:off x="6553801" y="3882900"/>
          <a:ext cx="3460910" cy="1131411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W wyniku oceny formalnej i merytorycznej do podpisania umowy zakwalifikowano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39 ofert na kwotę </a:t>
          </a:r>
          <a:r>
            <a:rPr lang="pl-PL" sz="1600" b="1" u="sng" kern="1200" dirty="0"/>
            <a:t>899 584,00 zł</a:t>
          </a:r>
          <a:endParaRPr lang="pl-PL" sz="1600" u="sng" kern="1200" dirty="0"/>
        </a:p>
      </dsp:txBody>
      <dsp:txXfrm>
        <a:off x="6586939" y="3916038"/>
        <a:ext cx="3394634" cy="1065135"/>
      </dsp:txXfrm>
    </dsp:sp>
    <dsp:sp modelId="{E904AA96-E20B-4FC5-B7FD-5A6BFB9F0A0C}">
      <dsp:nvSpPr>
        <dsp:cNvPr id="0" name=""/>
        <dsp:cNvSpPr/>
      </dsp:nvSpPr>
      <dsp:spPr>
        <a:xfrm>
          <a:off x="6125801" y="1570535"/>
          <a:ext cx="4118652" cy="10699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4408D-79E8-4EA3-9E42-5979FC81E93B}">
      <dsp:nvSpPr>
        <dsp:cNvPr id="0" name=""/>
        <dsp:cNvSpPr/>
      </dsp:nvSpPr>
      <dsp:spPr>
        <a:xfrm>
          <a:off x="6227668" y="1667308"/>
          <a:ext cx="4118652" cy="1069940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0" kern="1200" dirty="0"/>
            <a:t>W wyniku </a:t>
          </a:r>
          <a:r>
            <a:rPr lang="pl-PL" sz="1400" b="1" kern="1200" dirty="0"/>
            <a:t>oceny formalnej </a:t>
          </a:r>
          <a:r>
            <a:rPr lang="pl-PL" sz="1400" b="0" kern="1200" dirty="0"/>
            <a:t>odpadło </a:t>
          </a:r>
          <a:r>
            <a:rPr lang="pl-PL" sz="1400" b="1" kern="1200" dirty="0"/>
            <a:t>18 </a:t>
          </a:r>
          <a:r>
            <a:rPr lang="pl-PL" sz="1400" b="0" kern="1200" dirty="0"/>
            <a:t>wniosków.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0" u="none" kern="1200" dirty="0"/>
            <a:t>W wyniku </a:t>
          </a:r>
          <a:r>
            <a:rPr lang="pl-PL" sz="1400" b="1" u="none" kern="1200" dirty="0"/>
            <a:t>oceny merytorycznej </a:t>
          </a:r>
          <a:r>
            <a:rPr lang="pl-PL" sz="1400" b="0" u="none" kern="1200" dirty="0"/>
            <a:t>odpadło </a:t>
          </a:r>
          <a:r>
            <a:rPr lang="pl-PL" sz="1400" b="1" u="none" kern="1200" dirty="0"/>
            <a:t>9</a:t>
          </a:r>
          <a:r>
            <a:rPr lang="pl-PL" sz="1400" b="0" u="none" kern="1200" dirty="0"/>
            <a:t> ofert.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46 ofert </a:t>
          </a:r>
          <a:r>
            <a:rPr lang="pl-PL" sz="1400" kern="1200" dirty="0"/>
            <a:t>uzyskało pozytywną ocenę merytoryczną na łączną kwotę dofinansowania</a:t>
          </a:r>
          <a:r>
            <a:rPr lang="pl-PL" sz="1400" b="1" kern="1200" dirty="0"/>
            <a:t> 1 095 614,00 zł</a:t>
          </a:r>
          <a:endParaRPr lang="pl-PL" sz="1400" b="0" u="none" kern="1200" dirty="0"/>
        </a:p>
      </dsp:txBody>
      <dsp:txXfrm>
        <a:off x="6259005" y="1698645"/>
        <a:ext cx="4055978" cy="1007266"/>
      </dsp:txXfrm>
    </dsp:sp>
    <dsp:sp modelId="{4A1C1C68-4670-4900-A8BB-A4FC98B6C641}">
      <dsp:nvSpPr>
        <dsp:cNvPr id="0" name=""/>
        <dsp:cNvSpPr/>
      </dsp:nvSpPr>
      <dsp:spPr>
        <a:xfrm>
          <a:off x="6424928" y="2726700"/>
          <a:ext cx="3514873" cy="101352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6F806-8C0F-4086-99A1-1ADC88298466}">
      <dsp:nvSpPr>
        <dsp:cNvPr id="0" name=""/>
        <dsp:cNvSpPr/>
      </dsp:nvSpPr>
      <dsp:spPr>
        <a:xfrm>
          <a:off x="6526795" y="2823474"/>
          <a:ext cx="3514873" cy="101352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Ze względu na brak środków finansowych</a:t>
          </a:r>
          <a:r>
            <a:rPr lang="pl-PL" sz="1600" kern="1200" dirty="0"/>
            <a:t> komisja nie przyznała dotacji </a:t>
          </a:r>
          <a:r>
            <a:rPr lang="pl-PL" sz="1600" b="1" kern="1200" dirty="0"/>
            <a:t>7 oferentom</a:t>
          </a:r>
          <a:r>
            <a:rPr lang="pl-PL" sz="1600" kern="1200" dirty="0"/>
            <a:t> z najniższą liczbą punktów (</a:t>
          </a:r>
          <a:r>
            <a:rPr lang="pl-PL" sz="1600" b="1" kern="1200" dirty="0"/>
            <a:t>196 030,00 zł</a:t>
          </a:r>
          <a:r>
            <a:rPr lang="pl-PL" sz="1600" kern="1200" dirty="0"/>
            <a:t>)</a:t>
          </a:r>
          <a:endParaRPr lang="pl-PL" sz="1600" u="sng" kern="1200" dirty="0"/>
        </a:p>
      </dsp:txBody>
      <dsp:txXfrm>
        <a:off x="6556480" y="2853159"/>
        <a:ext cx="3455503" cy="9541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CE838-E935-47B3-9AA2-CB33B4F7B383}">
      <dsp:nvSpPr>
        <dsp:cNvPr id="0" name=""/>
        <dsp:cNvSpPr/>
      </dsp:nvSpPr>
      <dsp:spPr>
        <a:xfrm>
          <a:off x="0" y="33063"/>
          <a:ext cx="4262156" cy="655200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Termin składania ofert</a:t>
          </a:r>
        </a:p>
      </dsp:txBody>
      <dsp:txXfrm>
        <a:off x="31984" y="65047"/>
        <a:ext cx="4198188" cy="591232"/>
      </dsp:txXfrm>
    </dsp:sp>
    <dsp:sp modelId="{D9F6ABA2-6FB6-4416-BE89-8CAE6F3E3431}">
      <dsp:nvSpPr>
        <dsp:cNvPr id="0" name=""/>
        <dsp:cNvSpPr/>
      </dsp:nvSpPr>
      <dsp:spPr>
        <a:xfrm>
          <a:off x="0" y="688263"/>
          <a:ext cx="4262156" cy="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323" tIns="25400" rIns="142240" bIns="254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kern="1200" dirty="0"/>
            <a:t>22 czerwca 2021 r.</a:t>
          </a:r>
        </a:p>
      </dsp:txBody>
      <dsp:txXfrm>
        <a:off x="0" y="688263"/>
        <a:ext cx="4262156" cy="579600"/>
      </dsp:txXfrm>
    </dsp:sp>
    <dsp:sp modelId="{0E15829C-B6D6-4C37-91E5-F3D0B7C416BC}">
      <dsp:nvSpPr>
        <dsp:cNvPr id="0" name=""/>
        <dsp:cNvSpPr/>
      </dsp:nvSpPr>
      <dsp:spPr>
        <a:xfrm>
          <a:off x="0" y="1267863"/>
          <a:ext cx="4262156" cy="655200"/>
        </a:xfrm>
        <a:prstGeom prst="roundRect">
          <a:avLst/>
        </a:prstGeom>
        <a:solidFill>
          <a:schemeClr val="tx1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Rozstrzygnięcie konkursu</a:t>
          </a:r>
        </a:p>
      </dsp:txBody>
      <dsp:txXfrm>
        <a:off x="31984" y="1299847"/>
        <a:ext cx="4198188" cy="591232"/>
      </dsp:txXfrm>
    </dsp:sp>
    <dsp:sp modelId="{92A92DBC-DEF4-4CA7-9BA4-4D7A59FE8E24}">
      <dsp:nvSpPr>
        <dsp:cNvPr id="0" name=""/>
        <dsp:cNvSpPr/>
      </dsp:nvSpPr>
      <dsp:spPr>
        <a:xfrm>
          <a:off x="0" y="1923063"/>
          <a:ext cx="4262156" cy="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323" tIns="25400" rIns="142240" bIns="254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kern="1200" dirty="0"/>
            <a:t>22 lipca 2021 r.</a:t>
          </a:r>
        </a:p>
      </dsp:txBody>
      <dsp:txXfrm>
        <a:off x="0" y="1923063"/>
        <a:ext cx="4262156" cy="579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22035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780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90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405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7897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285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136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245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0273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06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296370A-840A-416B-8883-C48818EEACB2}" type="datetimeFigureOut">
              <a:rPr lang="pl-PL" smtClean="0"/>
              <a:t>14.06.2021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C926791-D775-4958-AD90-45049FB9FE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607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sv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1.png"/><Relationship Id="rId5" Type="http://schemas.openxmlformats.org/officeDocument/2006/relationships/diagramData" Target="../diagrams/data1.xml"/><Relationship Id="rId10" Type="http://schemas.openxmlformats.org/officeDocument/2006/relationships/image" Target="../media/image5.jpeg"/><Relationship Id="rId4" Type="http://schemas.openxmlformats.org/officeDocument/2006/relationships/image" Target="../media/image4.gif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FF7464-DFE1-44C2-9F3C-12FCB4956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949" y="2045152"/>
            <a:ext cx="11132189" cy="2387600"/>
          </a:xfrm>
        </p:spPr>
        <p:txBody>
          <a:bodyPr>
            <a:normAutofit fontScale="90000"/>
          </a:bodyPr>
          <a:lstStyle/>
          <a:p>
            <a:r>
              <a:rPr lang="pl-PL" dirty="0"/>
              <a:t>Informacja o zadaniach realizowanych przez </a:t>
            </a:r>
            <a:br>
              <a:rPr lang="pl-PL" dirty="0"/>
            </a:br>
            <a:r>
              <a:rPr lang="pl-PL" dirty="0"/>
              <a:t>Oddział Rehabilitacji </a:t>
            </a:r>
            <a:br>
              <a:rPr lang="pl-PL" dirty="0"/>
            </a:br>
            <a:r>
              <a:rPr lang="pl-PL" dirty="0"/>
              <a:t>Społeczno-Zawodowej w 2021 r. w ramach środków </a:t>
            </a:r>
            <a:r>
              <a:rPr lang="pl-PL" dirty="0" err="1"/>
              <a:t>pfron</a:t>
            </a:r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8C7B18A-0849-46D3-8013-A161DE56DD44}"/>
              </a:ext>
            </a:extLst>
          </p:cNvPr>
          <p:cNvSpPr txBox="1"/>
          <p:nvPr/>
        </p:nvSpPr>
        <p:spPr>
          <a:xfrm>
            <a:off x="5015361" y="5427677"/>
            <a:ext cx="8296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/>
              <a:t>Lublin</a:t>
            </a:r>
            <a:r>
              <a:rPr lang="pl-PL"/>
              <a:t> </a:t>
            </a:r>
            <a:r>
              <a:rPr lang="pl-PL" b="1"/>
              <a:t>14.06.2021r</a:t>
            </a:r>
            <a:r>
              <a:rPr lang="pl-PL" dirty="0"/>
              <a:t>.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57435D0-BD7E-4423-965B-F0CE264C388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44" y="164878"/>
            <a:ext cx="1528445" cy="59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643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16DE36-DBA2-42B2-9666-7388DDE61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63196"/>
            <a:ext cx="7729728" cy="1029768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kumimoji="0" lang="pl-PL" sz="1400" b="1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Zadania zlecone z zakresu rehabilitacji zawodowej i społecznej osób niepełnosprawnych</a:t>
            </a:r>
            <a:br>
              <a:rPr kumimoji="0" lang="pl-PL" sz="1400" b="1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</a:br>
            <a:r>
              <a:rPr kumimoji="0" lang="pl-PL" sz="14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otwarty konkurs Nr DZR/2/PFRON/2021 ogłoszony 1Czerwca 2021 r.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561B38-761D-480C-9715-5AF180DE3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301" y="1683521"/>
            <a:ext cx="10750609" cy="4811283"/>
          </a:xfrm>
        </p:spPr>
        <p:txBody>
          <a:bodyPr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Rodzaje zadań objęte konkursem:</a:t>
            </a:r>
            <a:endParaRPr kumimoji="0" lang="pl-PL" sz="105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0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Prowadzenia rehabilitacji osób niepełnosprawnych w różnych typach placówek.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0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Organizowanie i prowadzenie szkoleń, kursów, warsztatów, grup środowiskowego wsparcia oraz zespołów aktywności społecznej dla osób niepełnosprawnych -aktywizujących zawodowo i społecznie te osoby.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Organizowanie i prowadzenie szkoleń, kursów i warsztatów dla członków rodzin osób niepełnosprawnych, opiekunów,  kadry i wolontariuszy bezpośrednio zaangażowanych w proces rehabilitacji zawodowej lub społecznej osób niepełnosprawnych, ze szczególnym uwzględnieniem zagadnień dotyczących procesu integracji osób niepełnosprawnych.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Prowadzenie poradnictwa psychologicznego, społeczno-prawnego oraz udzielanie informacji na temat przysługujących uprawnień, dostępnych usług, sprzętu rehabilitacyjnego i pomocy technicznej dla osób niepełnosprawnych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Prowadzenie grupowych i indywidualnych zajęć, które: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a) mają na celu nabywanie, rozwijanie i podtrzymywanie umiejętności niezbędnych do samodzielnego funkcjonowania osób   niepełnosprawnych,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b) rozwijają umiejętności sprawnego komunikowania się z otoczeniem osób z uszkodzeniami słuchu, mowy, z autyzmem i z niepełnosprawnością intelektualną,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c) usprawniają i wspierają funkcjonowanie osób z autyzmem i z niepełnosprawnością intelektualną w różnych rolach społecznych i w różnych środowiskach.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105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Organizowanie i prowadzenie zintegrowanych działań na rzecz włączania osób niepełnosprawnych w rynek pracy, w szczególności przez: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a) doradztwo zawodowe, 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b) przygotowanie i wdrożenie indywidualnego planu drogi życiowej i zawodowej, 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c) prowadzenie specjalistycznego poradnictwa zawodowego i pośrednictwa pracy, mających na celu przygotowanie do aktywnego poszukiwania pracy i utrzymania w zatrudnieniu osób niepełnosprawnych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pl-PL" sz="105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Organizowanie i prowadzenie szkoleń dla tłumaczy języka migowego oraz tłumaczy – przewodników.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Organizowanie regionalnych imprez kulturalnych, sportowych, turystycznych i rekreacyjnych dla osób niepełnosprawnych wspierających ich aktywność w tych dziedzinach.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Promowanie aktywności osób niepełnosprawnych w różnych dziedzinach życia społecznego i zawodowego.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Prowadzenie kampanii informacyjnych na rzecz integracji osób niepełnosprawnych i przeciwdziałaniu ich dyskryminacji,  (w tym  działania związane z promocją Konwencji o prawach osób niepełnosprawnych) 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Opracowywanie lub wydawanie publikacji, wydawnictw ciągłych oraz wydawnictw zwartych, stanowiących zamkniętą całość, w tym na nośnikach elektromagnetycznych i elektronicznych: 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a) dotyczących problematyki związanej z niepełnosprawnością,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b) kierowanych do osób niepełnosprawnych – w tym publikowanych  drukiem powiększonym, pismem Braille’a lub publikowanych w tekście  łatwym do czytania.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None/>
              <a:tabLst/>
              <a:defRPr/>
            </a:pPr>
            <a:endParaRPr kumimoji="0" lang="pl-PL" sz="105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Świadczenie usług wspierających, które mają na celu umożliwienie lub wspomaganie niezależnego życia osób niepełnosprawnych, w szczególności usług asystencji osobistej.</a:t>
            </a:r>
          </a:p>
          <a:p>
            <a:pPr marR="0" lvl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BAFB5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pl-PL" sz="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49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0CA972-E901-4D21-88F5-B2607565D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06D0C67-979B-4714-AEF0-BC18ED3444D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719" y="6145210"/>
            <a:ext cx="1528445" cy="59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56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C7F64-D86C-4614-95C2-50277091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WYSOKOŚĆ ŚRODKÓW PFRON DLA WOJEWÓDZTWA LUBELSKIEGO</a:t>
            </a:r>
          </a:p>
        </p:txBody>
      </p:sp>
      <p:pic>
        <p:nvPicPr>
          <p:cNvPr id="5" name="Symbol zastępczy zawartości 4" descr="Monety">
            <a:extLst>
              <a:ext uri="{FF2B5EF4-FFF2-40B4-BE49-F238E27FC236}">
                <a16:creationId xmlns:a16="http://schemas.microsoft.com/office/drawing/2014/main" id="{CFA60669-A049-4000-8FD7-65F98BC20B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3664" y="4138220"/>
            <a:ext cx="914400" cy="914400"/>
          </a:xfr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7211C678-64FB-4442-9E94-5C9407A5C2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585" y="2891203"/>
            <a:ext cx="2937261" cy="1551853"/>
          </a:xfrm>
          <a:prstGeom prst="rect">
            <a:avLst/>
          </a:prstGeom>
        </p:spPr>
      </p:pic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C1740E2-CDFE-4354-AF48-2AD90216C0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141400"/>
              </p:ext>
            </p:extLst>
          </p:nvPr>
        </p:nvGraphicFramePr>
        <p:xfrm>
          <a:off x="4349810" y="3124849"/>
          <a:ext cx="2144994" cy="1084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9" name="Obraz 8">
            <a:extLst>
              <a:ext uri="{FF2B5EF4-FFF2-40B4-BE49-F238E27FC236}">
                <a16:creationId xmlns:a16="http://schemas.microsoft.com/office/drawing/2014/main" id="{E05243F2-E241-4C2E-918E-7BB830F165DF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678625" y="3072768"/>
            <a:ext cx="1717352" cy="1188719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2418B6BD-52E7-4DAE-A34E-509640CB3FAE}"/>
              </a:ext>
            </a:extLst>
          </p:cNvPr>
          <p:cNvSpPr txBox="1"/>
          <p:nvPr/>
        </p:nvSpPr>
        <p:spPr>
          <a:xfrm>
            <a:off x="8579798" y="3341406"/>
            <a:ext cx="2937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13 179 000,00 zł</a:t>
            </a:r>
            <a:endParaRPr lang="pl-PL" sz="2800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DEA626FC-8A37-4F72-AF77-AD6AC2D95CE9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4972" y="6208894"/>
            <a:ext cx="1327619" cy="52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08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6A9DD2-8CF2-4652-8880-1E9D989FC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494" y="3750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Podział środków </a:t>
            </a:r>
            <a:r>
              <a:rPr lang="pl-PL" b="1" dirty="0" err="1"/>
              <a:t>pfron</a:t>
            </a:r>
            <a:br>
              <a:rPr lang="pl-PL" b="1" dirty="0"/>
            </a:b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Uchwała nr XXIV/409/2021 Sejmiku Województwa Lubelskiego z dnia 29 marca 2021 r.</a:t>
            </a:r>
            <a:endParaRPr lang="pl-PL" b="1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DD6569E0-014C-4A7F-A9AF-D6B38958B1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688938"/>
              </p:ext>
            </p:extLst>
          </p:nvPr>
        </p:nvGraphicFramePr>
        <p:xfrm>
          <a:off x="555478" y="2324457"/>
          <a:ext cx="10699334" cy="4033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C1253FBB-4032-422E-847E-73CF2BCE19E1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0" y="119644"/>
            <a:ext cx="1276344" cy="51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47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35A24D-FB4F-4629-B713-44657B767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7312" y="298119"/>
            <a:ext cx="7883552" cy="1723627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Zakłady aktywności zawodowej</a:t>
            </a:r>
            <a:br>
              <a:rPr lang="pl-PL" b="1" dirty="0"/>
            </a:b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Uchwałą nr CCLI/4497/2021 Zarządu Województwa Lubelskiego z dnia 7 kwietnia 2021 r. w sprawie zatwierdzenia podziału środków finansowych pochodzących z PFRON przeznaczonych na dofinasowanie kosztów tworzenia i działania zakładów aktywności zawodowej w 2021 r</a:t>
            </a:r>
            <a:endParaRPr lang="pl-PL" b="1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17B551A6-F18E-4047-AF72-F180F139F8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395338"/>
              </p:ext>
            </p:extLst>
          </p:nvPr>
        </p:nvGraphicFramePr>
        <p:xfrm>
          <a:off x="1048624" y="2638425"/>
          <a:ext cx="10091956" cy="3561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078E87D3-C6F8-430E-BF56-38B9F4388F23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064" y="6292924"/>
            <a:ext cx="1327619" cy="52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7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CF463B-11E2-43BA-9B59-5ACDC1FA5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561" y="218114"/>
            <a:ext cx="10628852" cy="1275126"/>
          </a:xfrm>
        </p:spPr>
        <p:txBody>
          <a:bodyPr>
            <a:normAutofit fontScale="90000"/>
          </a:bodyPr>
          <a:lstStyle/>
          <a:p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dofinansowanie robót budowlanych dotyczących obiektów służących rehabilitacji, w związku z potrzebami osób niepełnosprawnych, z wyjątkiem rozbiórki tych obiektów </a:t>
            </a:r>
            <a:b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Uchwałą nr CCLI/4498/2021 Zarządu Województwa Lubelskiego z dnia 7 kwietnia 2021 r.</a:t>
            </a:r>
            <a:endParaRPr lang="pl-PL" sz="1600" b="1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1893D311-1BC1-4FC2-96D3-F12E56193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484292"/>
              </p:ext>
            </p:extLst>
          </p:nvPr>
        </p:nvGraphicFramePr>
        <p:xfrm>
          <a:off x="2230438" y="1693292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a 6">
            <a:extLst>
              <a:ext uri="{FF2B5EF4-FFF2-40B4-BE49-F238E27FC236}">
                <a16:creationId xmlns:a16="http://schemas.microsoft.com/office/drawing/2014/main" id="{5417F89A-129F-4410-9D4A-1B15B04B8CD9}"/>
              </a:ext>
            </a:extLst>
          </p:cNvPr>
          <p:cNvGrpSpPr/>
          <p:nvPr/>
        </p:nvGrpSpPr>
        <p:grpSpPr>
          <a:xfrm>
            <a:off x="6250450" y="4795267"/>
            <a:ext cx="5334746" cy="1974649"/>
            <a:chOff x="3970952" y="2066160"/>
            <a:chExt cx="3707014" cy="1974649"/>
          </a:xfrm>
          <a:solidFill>
            <a:srgbClr val="0070C0"/>
          </a:solidFill>
        </p:grpSpPr>
        <p:sp>
          <p:nvSpPr>
            <p:cNvPr id="8" name="Prostokąt: zaokrąglone rogi 7">
              <a:extLst>
                <a:ext uri="{FF2B5EF4-FFF2-40B4-BE49-F238E27FC236}">
                  <a16:creationId xmlns:a16="http://schemas.microsoft.com/office/drawing/2014/main" id="{55FD60F6-766E-409D-9074-D58A5FAD7CDF}"/>
                </a:ext>
              </a:extLst>
            </p:cNvPr>
            <p:cNvSpPr/>
            <p:nvPr/>
          </p:nvSpPr>
          <p:spPr>
            <a:xfrm>
              <a:off x="3970952" y="2066160"/>
              <a:ext cx="3707014" cy="94513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rostokąt: zaokrąglone rogi 4">
              <a:extLst>
                <a:ext uri="{FF2B5EF4-FFF2-40B4-BE49-F238E27FC236}">
                  <a16:creationId xmlns:a16="http://schemas.microsoft.com/office/drawing/2014/main" id="{D1CF49B6-CF4E-4F93-A742-9C95569E8C28}"/>
                </a:ext>
              </a:extLst>
            </p:cNvPr>
            <p:cNvSpPr txBox="1"/>
            <p:nvPr/>
          </p:nvSpPr>
          <p:spPr>
            <a:xfrm>
              <a:off x="3998634" y="2093842"/>
              <a:ext cx="3679332" cy="194696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dirty="0">
                  <a:latin typeface="Arial" panose="020B0604020202020204" pitchFamily="34" charset="0"/>
                  <a:ea typeface="Calibri" panose="020F0502020204030204" pitchFamily="34" charset="0"/>
                </a:rPr>
                <a:t>1) </a:t>
              </a:r>
              <a:r>
                <a:rPr lang="pl-PL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DPS w Majdanie Wielkim</a:t>
              </a:r>
              <a:r>
                <a:rPr lang="pl-PL" b="1" dirty="0">
                  <a:latin typeface="Arial" panose="020B0604020202020204" pitchFamily="34" charset="0"/>
                  <a:ea typeface="Calibri" panose="020F0502020204030204" pitchFamily="34" charset="0"/>
                </a:rPr>
                <a:t>- 296 057,29 zł</a:t>
              </a:r>
            </a:p>
            <a:p>
              <a:pPr lvl="0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900" b="1" kern="1200" dirty="0">
                  <a:latin typeface="Arial" panose="020B0604020202020204" pitchFamily="34" charset="0"/>
                </a:rPr>
                <a:t>2) </a:t>
              </a:r>
              <a:r>
                <a:rPr lang="pl-PL" sz="1900" kern="1200" dirty="0">
                  <a:latin typeface="Arial" panose="020B0604020202020204" pitchFamily="34" charset="0"/>
                </a:rPr>
                <a:t>DPS w Gościeradowie-</a:t>
              </a:r>
              <a:r>
                <a:rPr lang="pl-PL" sz="1900" b="1" kern="1200" dirty="0">
                  <a:latin typeface="Arial" panose="020B0604020202020204" pitchFamily="34" charset="0"/>
                </a:rPr>
                <a:t> 5960 940,16 zł</a:t>
              </a:r>
            </a:p>
            <a:p>
              <a:pPr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900" b="1" dirty="0">
                  <a:latin typeface="Arial" panose="020B0604020202020204" pitchFamily="34" charset="0"/>
                </a:rPr>
                <a:t>3) </a:t>
              </a:r>
              <a:r>
                <a:rPr lang="pl-PL" sz="20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Samorządowe Przedszkole nr 2 z grupami integracyjnymi w Rykach- </a:t>
              </a:r>
              <a:r>
                <a:rPr lang="pl-PL" sz="2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1 400 000,00 zł</a:t>
              </a:r>
            </a:p>
            <a:p>
              <a:pPr lvl="0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900" b="1" kern="1200" dirty="0"/>
                <a:t>+ </a:t>
              </a:r>
              <a:r>
                <a:rPr lang="pl-PL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umowa dwuletnia DPS w Gminie Rejowiec</a:t>
              </a:r>
              <a:endParaRPr lang="pl-PL" sz="1900" b="1" kern="1200" dirty="0"/>
            </a:p>
          </p:txBody>
        </p:sp>
      </p:grpSp>
      <p:pic>
        <p:nvPicPr>
          <p:cNvPr id="10" name="Obraz 9">
            <a:extLst>
              <a:ext uri="{FF2B5EF4-FFF2-40B4-BE49-F238E27FC236}">
                <a16:creationId xmlns:a16="http://schemas.microsoft.com/office/drawing/2014/main" id="{A02B3234-EB8F-47E5-93D9-46C96EBFECF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58" y="6246697"/>
            <a:ext cx="1327619" cy="52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34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95B8D1-81FF-40C3-8E19-B30AC116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9133" y="21807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Zadania zlecone z zakresu rehabilitacji zawodowej i społecznej osób niepełnosprawnych</a:t>
            </a:r>
            <a:b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DZR/1/PFRON/2021 ogłoszony 30 marca 2021 r.</a:t>
            </a:r>
            <a:endParaRPr lang="pl-PL" b="1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141CBFF9-38DF-40B6-A84C-34B5E9178C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26711"/>
              </p:ext>
            </p:extLst>
          </p:nvPr>
        </p:nvGraphicFramePr>
        <p:xfrm>
          <a:off x="293616" y="1761689"/>
          <a:ext cx="11803309" cy="5025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C230381F-0E93-4612-9513-36C63DB80094}"/>
              </a:ext>
            </a:extLst>
          </p:cNvPr>
          <p:cNvCxnSpPr/>
          <p:nvPr/>
        </p:nvCxnSpPr>
        <p:spPr>
          <a:xfrm>
            <a:off x="5793997" y="3951215"/>
            <a:ext cx="6151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braz 4">
            <a:extLst>
              <a:ext uri="{FF2B5EF4-FFF2-40B4-BE49-F238E27FC236}">
                <a16:creationId xmlns:a16="http://schemas.microsoft.com/office/drawing/2014/main" id="{4F70A8C4-90AE-47FD-85BA-90846076A408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36" y="6052931"/>
            <a:ext cx="1528445" cy="59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630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7F620201-D668-4B55-980C-BEB1CD6FB2B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96855708"/>
              </p:ext>
            </p:extLst>
          </p:nvPr>
        </p:nvGraphicFramePr>
        <p:xfrm>
          <a:off x="1054230" y="1725510"/>
          <a:ext cx="9079670" cy="4476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849">
                  <a:extLst>
                    <a:ext uri="{9D8B030D-6E8A-4147-A177-3AD203B41FA5}">
                      <a16:colId xmlns:a16="http://schemas.microsoft.com/office/drawing/2014/main" val="617252402"/>
                    </a:ext>
                  </a:extLst>
                </a:gridCol>
                <a:gridCol w="3045019">
                  <a:extLst>
                    <a:ext uri="{9D8B030D-6E8A-4147-A177-3AD203B41FA5}">
                      <a16:colId xmlns:a16="http://schemas.microsoft.com/office/drawing/2014/main" val="2148927723"/>
                    </a:ext>
                  </a:extLst>
                </a:gridCol>
                <a:gridCol w="1815934">
                  <a:extLst>
                    <a:ext uri="{9D8B030D-6E8A-4147-A177-3AD203B41FA5}">
                      <a16:colId xmlns:a16="http://schemas.microsoft.com/office/drawing/2014/main" val="1067273617"/>
                    </a:ext>
                  </a:extLst>
                </a:gridCol>
                <a:gridCol w="1815934">
                  <a:extLst>
                    <a:ext uri="{9D8B030D-6E8A-4147-A177-3AD203B41FA5}">
                      <a16:colId xmlns:a16="http://schemas.microsoft.com/office/drawing/2014/main" val="3517004958"/>
                    </a:ext>
                  </a:extLst>
                </a:gridCol>
                <a:gridCol w="1815934">
                  <a:extLst>
                    <a:ext uri="{9D8B030D-6E8A-4147-A177-3AD203B41FA5}">
                      <a16:colId xmlns:a16="http://schemas.microsoft.com/office/drawing/2014/main" val="3800849516"/>
                    </a:ext>
                  </a:extLst>
                </a:gridCol>
              </a:tblGrid>
              <a:tr h="122217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Lp.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Nazwa zadania</a:t>
                      </a:r>
                      <a:endParaRPr lang="pl-PL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pl-P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Projekt zmian - 2021</a:t>
                      </a:r>
                      <a:endParaRPr lang="pl-P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02442"/>
                  </a:ext>
                </a:extLst>
              </a:tr>
              <a:tr h="708083">
                <a:tc>
                  <a:txBody>
                    <a:bodyPr/>
                    <a:lstStyle/>
                    <a:p>
                      <a:r>
                        <a:rPr lang="pl-PL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Dofinansowanie kosztów tworzenia i działania ZAZ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8 562 792,82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8 862 350,95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cap="all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9 012 350,95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5578581"/>
                  </a:ext>
                </a:extLst>
              </a:tr>
              <a:tr h="708083">
                <a:tc>
                  <a:txBody>
                    <a:bodyPr/>
                    <a:lstStyle/>
                    <a:p>
                      <a:r>
                        <a:rPr lang="pl-PL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Dofinansowanie robót budowlanych dotyczących obiektów służących rehabilitacji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3 558 726,06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3 416 649,05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cap="all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(3+ </a:t>
                      </a:r>
                      <a:r>
                        <a:rPr lang="pl-PL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umowa dwuletnia</a:t>
                      </a:r>
                      <a:r>
                        <a:rPr lang="pl-PL" sz="1400" kern="1200" cap="all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3 016 649,05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1250231"/>
                  </a:ext>
                </a:extLst>
              </a:tr>
              <a:tr h="708083">
                <a:tc>
                  <a:txBody>
                    <a:bodyPr/>
                    <a:lstStyle/>
                    <a:p>
                      <a:r>
                        <a:rPr lang="pl-PL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Zadania z zakresu rehabilitacji zawodowej i społecznej osób niepełnosprawnych zlecane fundacjom oraz organizacjom pozarządowym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801 113,12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900 000,00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1 150 000,00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2459299"/>
                  </a:ext>
                </a:extLst>
              </a:tr>
              <a:tr h="708083">
                <a:tc>
                  <a:txBody>
                    <a:bodyPr/>
                    <a:lstStyle/>
                    <a:p>
                      <a:r>
                        <a:rPr lang="pl-PL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SUMA (algorytm)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kern="1200" cap="all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12 922 632,00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13 179 000,00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kern="1200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13 179 000,00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279733"/>
                  </a:ext>
                </a:extLst>
              </a:tr>
            </a:tbl>
          </a:graphicData>
        </a:graphic>
      </p:graphicFrame>
      <p:sp>
        <p:nvSpPr>
          <p:cNvPr id="6" name="Tytuł 5">
            <a:extLst>
              <a:ext uri="{FF2B5EF4-FFF2-40B4-BE49-F238E27FC236}">
                <a16:creationId xmlns:a16="http://schemas.microsoft.com/office/drawing/2014/main" id="{9C1DE9DC-EF83-4355-AE88-6B5489DF3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820" y="192905"/>
            <a:ext cx="7729728" cy="822163"/>
          </a:xfrm>
        </p:spPr>
        <p:txBody>
          <a:bodyPr/>
          <a:lstStyle/>
          <a:p>
            <a:r>
              <a:rPr lang="pl-PL" b="1" dirty="0"/>
              <a:t>Statystyki 2020-2021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E9A18A11-A338-4AE0-ABAE-FE00CC076F4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3547" y="6069709"/>
            <a:ext cx="1528445" cy="59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90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CF8F7F7-EC77-4448-8819-44162B35D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855" y="606056"/>
            <a:ext cx="7347097" cy="572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363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7E1CD1D8-E1BF-48DC-BE7F-BB5BBFAA0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00961" y="2130805"/>
            <a:ext cx="4452723" cy="886716"/>
          </a:xfr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chemeClr val="tx1"/>
                </a:solidFill>
              </a:rPr>
              <a:t>330 000,00 </a:t>
            </a:r>
            <a:r>
              <a:rPr lang="pl-PL" b="1" dirty="0">
                <a:solidFill>
                  <a:schemeClr val="tx1"/>
                </a:solidFill>
              </a:rPr>
              <a:t>zł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A43DC6-FBAE-46C1-A30C-9E2CBFE4F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00962" y="3386425"/>
            <a:ext cx="4452722" cy="20412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pl-PL" sz="1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Konkursem objęte będą zadania zgodnie z rozporządzeniem </a:t>
            </a:r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Ministra Pracy i Polityki Społecznej z dnia 7 lutego 2008 r. w sprawie rodzajów zadań z zakresu rehabilitacji zawodowej i społecznej osób niepełnosprawnych zlecanych fundacjom oraz organizacjom pozarządowym.</a:t>
            </a:r>
            <a:endParaRPr lang="pl-PL" sz="1200" kern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l-P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graphicFrame>
        <p:nvGraphicFramePr>
          <p:cNvPr id="14" name="Symbol zastępczy zawartości 13">
            <a:extLst>
              <a:ext uri="{FF2B5EF4-FFF2-40B4-BE49-F238E27FC236}">
                <a16:creationId xmlns:a16="http://schemas.microsoft.com/office/drawing/2014/main" id="{7285F9D1-CD76-4E87-B9EF-40023187C185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01611545"/>
              </p:ext>
            </p:extLst>
          </p:nvPr>
        </p:nvGraphicFramePr>
        <p:xfrm>
          <a:off x="6828090" y="3204672"/>
          <a:ext cx="4262156" cy="2535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B0AEA9B-131B-46A6-BCBD-1E11271D25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11194" y="2130805"/>
            <a:ext cx="4379052" cy="886716"/>
          </a:xfr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77500" lnSpcReduction="20000"/>
          </a:bodyPr>
          <a:lstStyle/>
          <a:p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Realizacja poszczególnych rodzajów zadań w ramach konkursu, odbywać się będzie w formie 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wsparcia</a:t>
            </a:r>
            <a:endParaRPr lang="pl-PL" b="1" dirty="0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06765DC4-EBB2-4869-A3BF-912E2DA74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87229"/>
            <a:ext cx="7729728" cy="1241572"/>
          </a:xfrm>
          <a:solidFill>
            <a:srgbClr val="D0EBB3"/>
          </a:solidFill>
        </p:spPr>
        <p:txBody>
          <a:bodyPr>
            <a:normAutofit fontScale="90000"/>
          </a:bodyPr>
          <a:lstStyle/>
          <a:p>
            <a:r>
              <a:rPr kumimoji="0" lang="pl-PL" sz="1600" b="1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Zadania zlecone z zakresu rehabilitacji zawodowej i społecznej osób niepełnosprawnych</a:t>
            </a:r>
            <a:br>
              <a:rPr kumimoji="0" lang="pl-PL" sz="1600" b="1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</a:br>
            <a:r>
              <a:rPr kumimoji="0" lang="pl-PL" sz="160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otwarty konkurs Nr </a:t>
            </a:r>
            <a:r>
              <a:rPr kumimoji="0" lang="pl-PL" sz="1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DZR/2/PFRON/2021 ogłoszony 1</a:t>
            </a:r>
            <a:r>
              <a:rPr lang="pl-PL" sz="1600" dirty="0">
                <a:latin typeface="Arial" panose="020B0604020202020204" pitchFamily="34" charset="0"/>
                <a:ea typeface="Calibri" panose="020F0502020204030204" pitchFamily="34" charset="0"/>
              </a:rPr>
              <a:t>Czerw</a:t>
            </a:r>
            <a:r>
              <a:rPr kumimoji="0" lang="pl-PL" sz="1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ca 2021 r.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7205001"/>
      </p:ext>
    </p:extLst>
  </p:cSld>
  <p:clrMapOvr>
    <a:masterClrMapping/>
  </p:clrMapOvr>
</p:sld>
</file>

<file path=ppt/theme/theme1.xml><?xml version="1.0" encoding="utf-8"?>
<a:theme xmlns:a="http://schemas.openxmlformats.org/drawingml/2006/main" name="Paczka">
  <a:themeElements>
    <a:clrScheme name="Paczka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zk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zka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A07831DE95D2C4EBAE4D76A3EA8F4AD" ma:contentTypeVersion="2" ma:contentTypeDescription="Utwórz nowy dokument." ma:contentTypeScope="" ma:versionID="501fd997e2963af140eb26c33e428fd0">
  <xsd:schema xmlns:xsd="http://www.w3.org/2001/XMLSchema" xmlns:xs="http://www.w3.org/2001/XMLSchema" xmlns:p="http://schemas.microsoft.com/office/2006/metadata/properties" xmlns:ns3="7fe06e40-fea7-466f-9e66-ed6a2150d455" targetNamespace="http://schemas.microsoft.com/office/2006/metadata/properties" ma:root="true" ma:fieldsID="21a986effa3796a1bdaf6911e2ae4f6c" ns3:_="">
    <xsd:import namespace="7fe06e40-fea7-466f-9e66-ed6a2150d45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e06e40-fea7-466f-9e66-ed6a2150d4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862BCC-21DF-43E0-8C3E-7173B57AEF5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fe06e40-fea7-466f-9e66-ed6a2150d455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A01903A-28C0-437A-A628-B03229844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32F9B4-FA9F-4323-8635-02BEBEE597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e06e40-fea7-466f-9e66-ed6a2150d4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TM10001115[[fn=Paczka]]</Template>
  <TotalTime>383</TotalTime>
  <Words>1057</Words>
  <Application>Microsoft Office PowerPoint</Application>
  <PresentationFormat>Panoramiczny</PresentationFormat>
  <Paragraphs>105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Gill Sans MT</vt:lpstr>
      <vt:lpstr>Wingdings</vt:lpstr>
      <vt:lpstr>Paczka</vt:lpstr>
      <vt:lpstr>Informacja o zadaniach realizowanych przez  Oddział Rehabilitacji  Społeczno-Zawodowej w 2021 r. w ramach środków pfron</vt:lpstr>
      <vt:lpstr>WYSOKOŚĆ ŚRODKÓW PFRON DLA WOJEWÓDZTWA LUBELSKIEGO</vt:lpstr>
      <vt:lpstr>Podział środków pfron Uchwała nr XXIV/409/2021 Sejmiku Województwa Lubelskiego z dnia 29 marca 2021 r.</vt:lpstr>
      <vt:lpstr>Zakłady aktywności zawodowej Uchwałą nr CCLI/4497/2021 Zarządu Województwa Lubelskiego z dnia 7 kwietnia 2021 r. w sprawie zatwierdzenia podziału środków finansowych pochodzących z PFRON przeznaczonych na dofinasowanie kosztów tworzenia i działania zakładów aktywności zawodowej w 2021 r</vt:lpstr>
      <vt:lpstr>dofinansowanie robót budowlanych dotyczących obiektów służących rehabilitacji, w związku z potrzebami osób niepełnosprawnych, z wyjątkiem rozbiórki tych obiektów  Uchwałą nr CCLI/4498/2021 Zarządu Województwa Lubelskiego z dnia 7 kwietnia 2021 r.</vt:lpstr>
      <vt:lpstr>Zadania zlecone z zakresu rehabilitacji zawodowej i społecznej osób niepełnosprawnych DZR/1/PFRON/2021 ogłoszony 30 marca 2021 r.</vt:lpstr>
      <vt:lpstr>Statystyki 2020-2021</vt:lpstr>
      <vt:lpstr>Prezentacja programu PowerPoint</vt:lpstr>
      <vt:lpstr>Zadania zlecone z zakresu rehabilitacji zawodowej i społecznej osób niepełnosprawnych otwarty konkurs Nr DZR/2/PFRON/2021 ogłoszony 1Czerwca 2021 r.</vt:lpstr>
      <vt:lpstr>Zadania zlecone z zakresu rehabilitacji zawodowej i społecznej osób niepełnosprawnych otwarty konkurs Nr DZR/2/PFRON/2021 ogłoszony 1Czerwca 2021 r.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Informacja o zadaniach realizowanych przez  Oddział Rehabilitacji  Społeczno-Zawodowej w 2021 r.</dc:title>
  <dc:creator>Regionalny Ośrodek Polityki Społecznej</dc:creator>
  <cp:lastModifiedBy>Marzena Filin</cp:lastModifiedBy>
  <cp:revision>28</cp:revision>
  <cp:lastPrinted>2021-06-10T08:11:52Z</cp:lastPrinted>
  <dcterms:created xsi:type="dcterms:W3CDTF">2021-05-18T10:03:45Z</dcterms:created>
  <dcterms:modified xsi:type="dcterms:W3CDTF">2021-06-14T08:03:10Z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0x0101005A07831DE95D2C4EBAE4D76A3EA8F4AD</vt:lpwstr>
  </property>
</Properties>
</file>